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3" r:id="rId8"/>
    <p:sldId id="265" r:id="rId9"/>
    <p:sldId id="267" r:id="rId10"/>
    <p:sldId id="262" r:id="rId11"/>
    <p:sldId id="266" r:id="rId12"/>
    <p:sldId id="268" r:id="rId13"/>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58" d="100"/>
          <a:sy n="58" d="100"/>
        </p:scale>
        <p:origin x="-720" y="-84"/>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smtClean="0"/>
              <a:t>Образец заголовка</a:t>
            </a:r>
            <a:endParaRPr lang="ru-RU"/>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15.05.2020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Вертикальный текст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15.05.2020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smtClean="0"/>
              <a:t>Образец заголовка</a:t>
            </a:r>
            <a:endParaRPr lang="ru-RU"/>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15.05.2020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10"/>
          </p:nvPr>
        </p:nvSpPr>
        <p:spPr/>
        <p:txBody>
          <a:bodyPr/>
          <a:lstStyle/>
          <a:p>
            <a:fld id="{5B106E36-FD25-4E2D-B0AA-010F637433A0}" type="datetimeFigureOut">
              <a:rPr lang="ru-RU" smtClean="0"/>
              <a:pPr/>
              <a:t>15.05.2020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smtClean="0"/>
              <a:t>Образец заголовка</a:t>
            </a:r>
            <a:endParaRPr lang="ru-RU"/>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Дата 3"/>
          <p:cNvSpPr>
            <a:spLocks noGrp="1"/>
          </p:cNvSpPr>
          <p:nvPr>
            <p:ph type="dt" sz="half" idx="10"/>
          </p:nvPr>
        </p:nvSpPr>
        <p:spPr/>
        <p:txBody>
          <a:bodyPr/>
          <a:lstStyle/>
          <a:p>
            <a:fld id="{5B106E36-FD25-4E2D-B0AA-010F637433A0}" type="datetimeFigureOut">
              <a:rPr lang="ru-RU" smtClean="0"/>
              <a:pPr/>
              <a:t>15.05.2020</a:t>
            </a:fld>
            <a:endParaRPr lang="ru-RU"/>
          </a:p>
        </p:txBody>
      </p:sp>
      <p:sp>
        <p:nvSpPr>
          <p:cNvPr id="5" name="Нижний колонтитул 4"/>
          <p:cNvSpPr>
            <a:spLocks noGrp="1"/>
          </p:cNvSpPr>
          <p:nvPr>
            <p:ph type="ftr" sz="quarter" idx="11"/>
          </p:nvPr>
        </p:nvSpPr>
        <p:spPr/>
        <p:txBody>
          <a:bodyPr/>
          <a:lstStyle/>
          <a:p>
            <a:endParaRPr lang="ru-RU"/>
          </a:p>
        </p:txBody>
      </p:sp>
      <p:sp>
        <p:nvSpPr>
          <p:cNvPr id="6" name="Номер слайда 5"/>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Дата 4"/>
          <p:cNvSpPr>
            <a:spLocks noGrp="1"/>
          </p:cNvSpPr>
          <p:nvPr>
            <p:ph type="dt" sz="half" idx="10"/>
          </p:nvPr>
        </p:nvSpPr>
        <p:spPr/>
        <p:txBody>
          <a:bodyPr/>
          <a:lstStyle/>
          <a:p>
            <a:fld id="{5B106E36-FD25-4E2D-B0AA-010F637433A0}" type="datetimeFigureOut">
              <a:rPr lang="ru-RU" smtClean="0"/>
              <a:pPr/>
              <a:t>15.05.2020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smtClean="0"/>
              <a:t>Образец заголовка</a:t>
            </a:r>
            <a:endParaRPr lang="ru-RU"/>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7" name="Дата 6"/>
          <p:cNvSpPr>
            <a:spLocks noGrp="1"/>
          </p:cNvSpPr>
          <p:nvPr>
            <p:ph type="dt" sz="half" idx="10"/>
          </p:nvPr>
        </p:nvSpPr>
        <p:spPr/>
        <p:txBody>
          <a:bodyPr/>
          <a:lstStyle/>
          <a:p>
            <a:fld id="{5B106E36-FD25-4E2D-B0AA-010F637433A0}" type="datetimeFigureOut">
              <a:rPr lang="ru-RU" smtClean="0"/>
              <a:pPr/>
              <a:t>15.05.2020</a:t>
            </a:fld>
            <a:endParaRPr lang="ru-RU"/>
          </a:p>
        </p:txBody>
      </p:sp>
      <p:sp>
        <p:nvSpPr>
          <p:cNvPr id="8" name="Нижний колонтитул 7"/>
          <p:cNvSpPr>
            <a:spLocks noGrp="1"/>
          </p:cNvSpPr>
          <p:nvPr>
            <p:ph type="ftr" sz="quarter" idx="11"/>
          </p:nvPr>
        </p:nvSpPr>
        <p:spPr/>
        <p:txBody>
          <a:bodyPr/>
          <a:lstStyle/>
          <a:p>
            <a:endParaRPr lang="ru-RU"/>
          </a:p>
        </p:txBody>
      </p:sp>
      <p:sp>
        <p:nvSpPr>
          <p:cNvPr id="9" name="Номер слайда 8"/>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smtClean="0"/>
              <a:t>Образец заголовка</a:t>
            </a:r>
            <a:endParaRPr lang="ru-RU"/>
          </a:p>
        </p:txBody>
      </p:sp>
      <p:sp>
        <p:nvSpPr>
          <p:cNvPr id="3" name="Дата 2"/>
          <p:cNvSpPr>
            <a:spLocks noGrp="1"/>
          </p:cNvSpPr>
          <p:nvPr>
            <p:ph type="dt" sz="half" idx="10"/>
          </p:nvPr>
        </p:nvSpPr>
        <p:spPr/>
        <p:txBody>
          <a:bodyPr/>
          <a:lstStyle/>
          <a:p>
            <a:fld id="{5B106E36-FD25-4E2D-B0AA-010F637433A0}" type="datetimeFigureOut">
              <a:rPr lang="ru-RU" smtClean="0"/>
              <a:pPr/>
              <a:t>15.05.2020</a:t>
            </a:fld>
            <a:endParaRPr lang="ru-RU"/>
          </a:p>
        </p:txBody>
      </p:sp>
      <p:sp>
        <p:nvSpPr>
          <p:cNvPr id="4" name="Нижний колонтитул 3"/>
          <p:cNvSpPr>
            <a:spLocks noGrp="1"/>
          </p:cNvSpPr>
          <p:nvPr>
            <p:ph type="ftr" sz="quarter" idx="11"/>
          </p:nvPr>
        </p:nvSpPr>
        <p:spPr/>
        <p:txBody>
          <a:bodyPr/>
          <a:lstStyle/>
          <a:p>
            <a:endParaRPr lang="ru-RU"/>
          </a:p>
        </p:txBody>
      </p:sp>
      <p:sp>
        <p:nvSpPr>
          <p:cNvPr id="5" name="Номер слайда 4"/>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fld id="{5B106E36-FD25-4E2D-B0AA-010F637433A0}" type="datetimeFigureOut">
              <a:rPr lang="ru-RU" smtClean="0"/>
              <a:pPr/>
              <a:t>15.05.2020</a:t>
            </a:fld>
            <a:endParaRPr lang="ru-RU"/>
          </a:p>
        </p:txBody>
      </p:sp>
      <p:sp>
        <p:nvSpPr>
          <p:cNvPr id="3" name="Нижний колонтитул 2"/>
          <p:cNvSpPr>
            <a:spLocks noGrp="1"/>
          </p:cNvSpPr>
          <p:nvPr>
            <p:ph type="ftr" sz="quarter" idx="11"/>
          </p:nvPr>
        </p:nvSpPr>
        <p:spPr/>
        <p:txBody>
          <a:bodyPr/>
          <a:lstStyle/>
          <a:p>
            <a:endParaRPr lang="ru-RU"/>
          </a:p>
        </p:txBody>
      </p:sp>
      <p:sp>
        <p:nvSpPr>
          <p:cNvPr id="4" name="Номер слайда 3"/>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smtClean="0"/>
              <a:t>Образец заголовка</a:t>
            </a:r>
            <a:endParaRPr lang="ru-RU"/>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15.05.2020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smtClean="0"/>
              <a:t>Образец заголовка</a:t>
            </a:r>
            <a:endParaRPr lang="ru-RU"/>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Дата 4"/>
          <p:cNvSpPr>
            <a:spLocks noGrp="1"/>
          </p:cNvSpPr>
          <p:nvPr>
            <p:ph type="dt" sz="half" idx="10"/>
          </p:nvPr>
        </p:nvSpPr>
        <p:spPr/>
        <p:txBody>
          <a:bodyPr/>
          <a:lstStyle/>
          <a:p>
            <a:fld id="{5B106E36-FD25-4E2D-B0AA-010F637433A0}" type="datetimeFigureOut">
              <a:rPr lang="ru-RU" smtClean="0"/>
              <a:pPr/>
              <a:t>15.05.2020</a:t>
            </a:fld>
            <a:endParaRPr lang="ru-RU"/>
          </a:p>
        </p:txBody>
      </p:sp>
      <p:sp>
        <p:nvSpPr>
          <p:cNvPr id="6" name="Нижний колонтитул 5"/>
          <p:cNvSpPr>
            <a:spLocks noGrp="1"/>
          </p:cNvSpPr>
          <p:nvPr>
            <p:ph type="ftr" sz="quarter" idx="11"/>
          </p:nvPr>
        </p:nvSpPr>
        <p:spPr/>
        <p:txBody>
          <a:bodyPr/>
          <a:lstStyle/>
          <a:p>
            <a:endParaRPr lang="ru-RU"/>
          </a:p>
        </p:txBody>
      </p:sp>
      <p:sp>
        <p:nvSpPr>
          <p:cNvPr id="7" name="Номер слайда 6"/>
          <p:cNvSpPr>
            <a:spLocks noGrp="1"/>
          </p:cNvSpPr>
          <p:nvPr>
            <p:ph type="sldNum" sz="quarter" idx="12"/>
          </p:nvPr>
        </p:nvSpPr>
        <p:spPr/>
        <p:txBody>
          <a:bodyPr/>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smtClean="0"/>
              <a:t>Образец заголовка</a:t>
            </a:r>
            <a:endParaRPr lang="ru-RU"/>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106E36-FD25-4E2D-B0AA-010F637433A0}" type="datetimeFigureOut">
              <a:rPr lang="ru-RU" smtClean="0"/>
              <a:pPr/>
              <a:t>15.05.2020</a:t>
            </a:fld>
            <a:endParaRPr lang="ru-RU"/>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25C68B6-61C2-468F-89AB-4B9F7531AA68}" type="slidenum">
              <a:rPr lang="ru-RU" smtClean="0"/>
              <a:pPr/>
              <a:t>‹#›</a:t>
            </a:fld>
            <a:endParaRPr lang="ru-RU"/>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7.xml"/><Relationship Id="rId1" Type="http://schemas.openxmlformats.org/officeDocument/2006/relationships/audio" Target="file:///C:\Users\&#1044;&#1077;&#1090;&#1089;&#1072;&#1076;\Music\&#1086;&#1093;&#1086;&#1090;&#1085;&#1080;&#1082;&#1080;.mp3" TargetMode="External"/><Relationship Id="rId5" Type="http://schemas.openxmlformats.org/officeDocument/2006/relationships/image" Target="../media/image15.png"/><Relationship Id="rId4" Type="http://schemas.openxmlformats.org/officeDocument/2006/relationships/image" Target="../media/image14.jpeg"/></Relationships>
</file>

<file path=ppt/slides/_rels/slide1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7.xml"/><Relationship Id="rId1" Type="http://schemas.openxmlformats.org/officeDocument/2006/relationships/audio" Target="file:///C:\Users\&#1044;&#1077;&#1090;&#1089;&#1072;&#1076;\Music\&#1090;&#1086;&#1088;&#1078;&#1077;&#1089;&#1090;&#1074;&#1077;&#1085;&#1085;&#1086;&#1077;%20&#1096;&#1077;&#1089;&#1090;&#1074;&#1080;&#1077;.mp3" TargetMode="External"/><Relationship Id="rId5" Type="http://schemas.openxmlformats.org/officeDocument/2006/relationships/image" Target="../media/image17.png"/><Relationship Id="rId4" Type="http://schemas.openxmlformats.org/officeDocument/2006/relationships/image" Target="../media/image16.jpeg"/></Relationships>
</file>

<file path=ppt/slides/_rels/slide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7.xml"/><Relationship Id="rId1" Type="http://schemas.openxmlformats.org/officeDocument/2006/relationships/audio" Target="file:///C:\Users\&#1044;&#1077;&#1090;&#1089;&#1072;&#1076;\Music\&#1089;&#1082;&#1088;&#1080;&#1087;&#1082;&#1080;%20&#1087;&#1077;&#1090;&#1103;%20(mp3cut.net).mp3" TargetMode="Externa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image" Target="../media/image3.jpeg"/></Relationships>
</file>

<file path=ppt/slides/_rels/slide4.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7.xml"/><Relationship Id="rId1" Type="http://schemas.openxmlformats.org/officeDocument/2006/relationships/audio" Target="file:///C:\Users\&#1044;&#1077;&#1090;&#1089;&#1072;&#1076;\Music\&#1092;&#1083;&#1077;&#1081;&#1090;&#1072;%20&#1087;&#1090;&#1080;&#1095;&#1082;&#1072;%20(mp3cut.net).mp3" TargetMode="External"/><Relationship Id="rId5" Type="http://schemas.openxmlformats.org/officeDocument/2006/relationships/image" Target="../media/image7.png"/><Relationship Id="rId4" Type="http://schemas.openxmlformats.org/officeDocument/2006/relationships/image" Target="../media/image6.jpeg"/></Relationships>
</file>

<file path=ppt/slides/_rels/slide5.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7.xml"/><Relationship Id="rId1" Type="http://schemas.openxmlformats.org/officeDocument/2006/relationships/audio" Target="file:///D:\&#1074;&#1080;&#1076;&#1077;&#1086;%20&#1092;&#1080;&#1083;&#1100;&#1084;&#1099;\&#1084;&#1091;&#1079;&#1099;&#1082;&#1072;%20&#1087;&#1077;&#1090;&#1103;%20&#1080;%20&#1074;&#1086;&#1083;&#1082;\&#1075;&#1086;&#1073;&#1086;&#1081;%20&#1091;&#1090;&#1082;&#1072;.mp3" TargetMode="External"/><Relationship Id="rId5" Type="http://schemas.openxmlformats.org/officeDocument/2006/relationships/image" Target="../media/image9.png"/><Relationship Id="rId4" Type="http://schemas.openxmlformats.org/officeDocument/2006/relationships/image" Target="../media/image8.png"/></Relationships>
</file>

<file path=ppt/slides/_rels/slide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7.xml"/><Relationship Id="rId1" Type="http://schemas.openxmlformats.org/officeDocument/2006/relationships/audio" Target="file:///D:\&#1074;&#1080;&#1076;&#1077;&#1086;%20&#1092;&#1080;&#1083;&#1100;&#1084;&#1099;\&#1084;&#1091;&#1079;&#1099;&#1082;&#1072;%20&#1087;&#1077;&#1090;&#1103;%20&#1080;%20&#1074;&#1086;&#1083;&#1082;\&#1082;&#1083;&#1072;&#1088;&#1085;&#1077;&#1090;%20&#1082;&#1086;&#1096;&#1082;&#1072;.mp3" TargetMode="External"/><Relationship Id="rId5" Type="http://schemas.openxmlformats.org/officeDocument/2006/relationships/image" Target="../media/image7.png"/><Relationship Id="rId4" Type="http://schemas.openxmlformats.org/officeDocument/2006/relationships/image" Target="../media/image10.jpeg"/></Relationships>
</file>

<file path=ppt/slides/_rels/slide7.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7.xml"/><Relationship Id="rId1" Type="http://schemas.openxmlformats.org/officeDocument/2006/relationships/audio" Target="file:///C:\Users\&#1044;&#1077;&#1090;&#1089;&#1072;&#1076;\Music\&#1092;&#1072;&#1075;&#1086;&#1090;%20&#1076;&#1077;&#1076;&#1091;&#1096;&#1082;&#1072;%20(mp3cut.net).mp3" TargetMode="External"/><Relationship Id="rId5" Type="http://schemas.openxmlformats.org/officeDocument/2006/relationships/image" Target="../media/image7.png"/><Relationship Id="rId4" Type="http://schemas.openxmlformats.org/officeDocument/2006/relationships/image" Target="../media/image11.jpeg"/></Relationships>
</file>

<file path=ppt/slides/_rels/slide8.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slideLayout" Target="../slideLayouts/slideLayout7.xml"/><Relationship Id="rId1" Type="http://schemas.openxmlformats.org/officeDocument/2006/relationships/audio" Target="file:///C:\Users\&#1044;&#1077;&#1090;&#1089;&#1072;&#1076;\Music\&#1074;&#1072;&#1083;&#1090;&#1086;&#1088;&#1085;&#1072;%20&#1074;&#1086;&#1083;&#1082;%20(mp3cut.net).mp3" TargetMode="External"/><Relationship Id="rId5" Type="http://schemas.openxmlformats.org/officeDocument/2006/relationships/image" Target="../media/image7.png"/><Relationship Id="rId4" Type="http://schemas.openxmlformats.org/officeDocument/2006/relationships/image" Target="../media/image12.jpeg"/></Relationships>
</file>

<file path=ppt/slides/_rels/slide9.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сцена-вектора-с-красными-занавесами-43881880.jpg"/>
          <p:cNvPicPr>
            <a:picLocks noChangeAspect="1"/>
          </p:cNvPicPr>
          <p:nvPr/>
        </p:nvPicPr>
        <p:blipFill>
          <a:blip r:embed="rId2"/>
          <a:stretch>
            <a:fillRect/>
          </a:stretch>
        </p:blipFill>
        <p:spPr>
          <a:xfrm>
            <a:off x="0" y="-5367"/>
            <a:ext cx="9144000" cy="6868732"/>
          </a:xfrm>
          <a:prstGeom prst="rect">
            <a:avLst/>
          </a:prstGeom>
        </p:spPr>
      </p:pic>
      <p:pic>
        <p:nvPicPr>
          <p:cNvPr id="4" name="Рисунок 3" descr="unnamed.jpg"/>
          <p:cNvPicPr>
            <a:picLocks noChangeAspect="1"/>
          </p:cNvPicPr>
          <p:nvPr/>
        </p:nvPicPr>
        <p:blipFill>
          <a:blip r:embed="rId3"/>
          <a:stretch>
            <a:fillRect/>
          </a:stretch>
        </p:blipFill>
        <p:spPr>
          <a:xfrm>
            <a:off x="5786446" y="0"/>
            <a:ext cx="3143272" cy="3768982"/>
          </a:xfrm>
          <a:prstGeom prst="ellipse">
            <a:avLst/>
          </a:prstGeom>
          <a:effectLst>
            <a:softEdge rad="127000"/>
          </a:effectLst>
        </p:spPr>
      </p:pic>
      <p:sp>
        <p:nvSpPr>
          <p:cNvPr id="5" name="Прямоугольник 4"/>
          <p:cNvSpPr/>
          <p:nvPr/>
        </p:nvSpPr>
        <p:spPr>
          <a:xfrm>
            <a:off x="285720" y="214290"/>
            <a:ext cx="8286808" cy="5078313"/>
          </a:xfrm>
          <a:prstGeom prst="rect">
            <a:avLst/>
          </a:prstGeom>
          <a:noFill/>
        </p:spPr>
        <p:txBody>
          <a:bodyPr wrap="square" lIns="91440" tIns="45720" rIns="91440" bIns="45720">
            <a:spAutoFit/>
          </a:bodyPr>
          <a:lstStyle/>
          <a:p>
            <a:endParaRPr lang="ru-RU" sz="5400" b="1"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a:p>
            <a:r>
              <a:rPr lang="ru-RU" sz="5400" b="1"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    С.С.Прокофьев</a:t>
            </a:r>
          </a:p>
          <a:p>
            <a:r>
              <a:rPr lang="ru-RU" sz="5400" b="1"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     «Петя и волк»</a:t>
            </a:r>
          </a:p>
          <a:p>
            <a:endParaRPr lang="ru-RU" sz="5400" b="1"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a:p>
            <a:endParaRPr lang="ru-RU" sz="5400" b="1"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a:p>
            <a:pPr algn="ctr"/>
            <a:r>
              <a:rPr lang="ru-RU" sz="5400" b="1" dirty="0" smtClean="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rPr>
              <a:t>Симфоническая сказка</a:t>
            </a:r>
            <a:endParaRPr lang="ru-RU" sz="5400" b="1" dirty="0">
              <a:ln w="31550" cmpd="sng">
                <a:gradFill>
                  <a:gsLst>
                    <a:gs pos="70000">
                      <a:schemeClr val="accent6">
                        <a:shade val="50000"/>
                        <a:satMod val="190000"/>
                      </a:schemeClr>
                    </a:gs>
                    <a:gs pos="0">
                      <a:schemeClr val="accent6">
                        <a:tint val="77000"/>
                        <a:satMod val="180000"/>
                      </a:schemeClr>
                    </a:gs>
                  </a:gsLst>
                  <a:lin ang="5400000"/>
                </a:gradFill>
                <a:prstDash val="solid"/>
              </a:ln>
              <a:solidFill>
                <a:schemeClr val="accent6">
                  <a:tint val="15000"/>
                  <a:satMod val="200000"/>
                </a:schemeClr>
              </a:solidFill>
              <a:effectLst>
                <a:outerShdw blurRad="50800" dist="40000" dir="5400000" algn="tl" rotWithShape="0">
                  <a:srgbClr val="000000">
                    <a:shade val="5000"/>
                    <a:satMod val="120000"/>
                    <a:alpha val="33000"/>
                  </a:srgbClr>
                </a:outerShdw>
              </a:effectLst>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сцена-вектора-с-красными-занавесами-43881880.jpg"/>
          <p:cNvPicPr>
            <a:picLocks noChangeAspect="1"/>
          </p:cNvPicPr>
          <p:nvPr/>
        </p:nvPicPr>
        <p:blipFill>
          <a:blip r:embed="rId3"/>
          <a:stretch>
            <a:fillRect/>
          </a:stretch>
        </p:blipFill>
        <p:spPr>
          <a:xfrm>
            <a:off x="0" y="-5366"/>
            <a:ext cx="9136856" cy="6863366"/>
          </a:xfrm>
          <a:prstGeom prst="rect">
            <a:avLst/>
          </a:prstGeom>
        </p:spPr>
      </p:pic>
      <p:sp>
        <p:nvSpPr>
          <p:cNvPr id="4" name="Прямоугольник 3"/>
          <p:cNvSpPr/>
          <p:nvPr/>
        </p:nvSpPr>
        <p:spPr>
          <a:xfrm>
            <a:off x="357158" y="214291"/>
            <a:ext cx="8429684" cy="2031325"/>
          </a:xfrm>
          <a:prstGeom prst="rect">
            <a:avLst/>
          </a:prstGeom>
        </p:spPr>
        <p:txBody>
          <a:bodyPr wrap="square">
            <a:spAutoFit/>
          </a:bodyPr>
          <a:lstStyle/>
          <a:p>
            <a:pPr algn="just"/>
            <a:r>
              <a:rPr lang="ru-RU" sz="2400" dirty="0" smtClean="0">
                <a:solidFill>
                  <a:schemeClr val="bg1"/>
                </a:solidFill>
                <a:latin typeface="Monotype Corsiva" pitchFamily="66" charset="0"/>
              </a:rPr>
              <a:t>В это время из леса вышли Охотники, шедшие по следу Волка. Увидев страшного зверя, они начали стрелять. Петя крикнул, что Волк пойман, и теперь его нужно отвести в зоологический сад</a:t>
            </a:r>
            <a:r>
              <a:rPr lang="ru-RU" sz="2400" dirty="0" smtClean="0">
                <a:solidFill>
                  <a:schemeClr val="bg1"/>
                </a:solidFill>
                <a:latin typeface="Monotype Corsiva" pitchFamily="66" charset="0"/>
              </a:rPr>
              <a:t>.</a:t>
            </a:r>
            <a:r>
              <a:rPr lang="ru-RU" sz="2400" dirty="0" smtClean="0">
                <a:solidFill>
                  <a:schemeClr val="bg1"/>
                </a:solidFill>
                <a:latin typeface="Monotype Corsiva" pitchFamily="66" charset="0"/>
              </a:rPr>
              <a:t> </a:t>
            </a:r>
            <a:endParaRPr lang="ru-RU" sz="2400" dirty="0" smtClean="0">
              <a:solidFill>
                <a:schemeClr val="bg1"/>
              </a:solidFill>
              <a:latin typeface="Monotype Corsiva" pitchFamily="66" charset="0"/>
            </a:endParaRPr>
          </a:p>
          <a:p>
            <a:endParaRPr lang="ru-RU" dirty="0" smtClean="0"/>
          </a:p>
          <a:p>
            <a:r>
              <a:rPr lang="ru-RU" dirty="0" smtClean="0"/>
              <a:t> </a:t>
            </a:r>
          </a:p>
          <a:p>
            <a:endParaRPr lang="ru-RU" dirty="0"/>
          </a:p>
        </p:txBody>
      </p:sp>
      <p:pic>
        <p:nvPicPr>
          <p:cNvPr id="6" name="Рисунок 5" descr="Без названия (2).jpg"/>
          <p:cNvPicPr>
            <a:picLocks noChangeAspect="1"/>
          </p:cNvPicPr>
          <p:nvPr/>
        </p:nvPicPr>
        <p:blipFill>
          <a:blip r:embed="rId4"/>
          <a:stretch>
            <a:fillRect/>
          </a:stretch>
        </p:blipFill>
        <p:spPr>
          <a:xfrm>
            <a:off x="928662" y="1785926"/>
            <a:ext cx="4929221" cy="4376187"/>
          </a:xfrm>
          <a:prstGeom prst="rect">
            <a:avLst/>
          </a:prstGeom>
          <a:effectLst>
            <a:softEdge rad="127000"/>
          </a:effectLst>
        </p:spPr>
      </p:pic>
      <p:pic>
        <p:nvPicPr>
          <p:cNvPr id="7" name="охотники.mp3">
            <a:hlinkClick r:id="" action="ppaction://media"/>
          </p:cNvPr>
          <p:cNvPicPr>
            <a:picLocks noRot="1" noChangeAspect="1"/>
          </p:cNvPicPr>
          <p:nvPr>
            <a:audioFile r:link="rId1"/>
          </p:nvPr>
        </p:nvPicPr>
        <p:blipFill>
          <a:blip r:embed="rId5"/>
          <a:stretch>
            <a:fillRect/>
          </a:stretch>
        </p:blipFill>
        <p:spPr>
          <a:xfrm>
            <a:off x="7429520" y="1233470"/>
            <a:ext cx="857256" cy="857256"/>
          </a:xfrm>
          <a:prstGeom prst="rect">
            <a:avLst/>
          </a:prstGeom>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7"/>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35558" fill="hold"/>
                                        <p:tgtEl>
                                          <p:spTgt spid="7"/>
                                        </p:tgtEl>
                                      </p:cBhvr>
                                    </p:cmd>
                                  </p:childTnLst>
                                </p:cTn>
                              </p:par>
                            </p:childTnLst>
                          </p:cTn>
                        </p:par>
                      </p:childTnLst>
                    </p:cTn>
                  </p:par>
                </p:childTnLst>
              </p:cTn>
              <p:nextCondLst>
                <p:cond evt="onClick" delay="0">
                  <p:tgtEl>
                    <p:spTgt spid="7"/>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7"/>
                </p:tgtEl>
              </p:cMediaNode>
            </p:audio>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сцена-вектора-с-красными-занавесами-43881880.jpg"/>
          <p:cNvPicPr>
            <a:picLocks noChangeAspect="1"/>
          </p:cNvPicPr>
          <p:nvPr/>
        </p:nvPicPr>
        <p:blipFill>
          <a:blip r:embed="rId3"/>
          <a:stretch>
            <a:fillRect/>
          </a:stretch>
        </p:blipFill>
        <p:spPr>
          <a:xfrm>
            <a:off x="0" y="-5366"/>
            <a:ext cx="9136856" cy="6863366"/>
          </a:xfrm>
          <a:prstGeom prst="rect">
            <a:avLst/>
          </a:prstGeom>
        </p:spPr>
      </p:pic>
      <p:sp>
        <p:nvSpPr>
          <p:cNvPr id="3" name="Прямоугольник 2"/>
          <p:cNvSpPr/>
          <p:nvPr/>
        </p:nvSpPr>
        <p:spPr>
          <a:xfrm>
            <a:off x="285720" y="214290"/>
            <a:ext cx="8501122" cy="1569660"/>
          </a:xfrm>
          <a:prstGeom prst="rect">
            <a:avLst/>
          </a:prstGeom>
        </p:spPr>
        <p:txBody>
          <a:bodyPr wrap="square">
            <a:spAutoFit/>
          </a:bodyPr>
          <a:lstStyle/>
          <a:p>
            <a:pPr algn="just"/>
            <a:r>
              <a:rPr lang="ru-RU" sz="2400" dirty="0" smtClean="0">
                <a:solidFill>
                  <a:schemeClr val="bg1"/>
                </a:solidFill>
                <a:latin typeface="Monotype Corsiva" pitchFamily="66" charset="0"/>
              </a:rPr>
              <a:t>Сказка заканчивается торжественным шествием, во главе которого шагает Петя, следом Охотники с Волком, а затем ворчливый Дедушка и Кошка. Над головами, радостно чирикая, летает Птичка, а в животе у Волка крякает живая Утка.</a:t>
            </a:r>
            <a:endParaRPr lang="ru-RU" sz="2400" dirty="0" smtClean="0">
              <a:solidFill>
                <a:schemeClr val="bg1"/>
              </a:solidFill>
              <a:latin typeface="Monotype Corsiva" pitchFamily="66" charset="0"/>
            </a:endParaRPr>
          </a:p>
        </p:txBody>
      </p:sp>
      <p:pic>
        <p:nvPicPr>
          <p:cNvPr id="4" name="Рисунок 3" descr="17.jpg"/>
          <p:cNvPicPr>
            <a:picLocks noChangeAspect="1"/>
          </p:cNvPicPr>
          <p:nvPr/>
        </p:nvPicPr>
        <p:blipFill>
          <a:blip r:embed="rId4"/>
          <a:stretch>
            <a:fillRect/>
          </a:stretch>
        </p:blipFill>
        <p:spPr>
          <a:xfrm>
            <a:off x="314325" y="2214554"/>
            <a:ext cx="8543955" cy="4362450"/>
          </a:xfrm>
          <a:prstGeom prst="rect">
            <a:avLst/>
          </a:prstGeom>
        </p:spPr>
      </p:pic>
      <p:pic>
        <p:nvPicPr>
          <p:cNvPr id="5" name="торжественное шествие.mp3">
            <a:hlinkClick r:id="" action="ppaction://media"/>
          </p:cNvPr>
          <p:cNvPicPr>
            <a:picLocks noRot="1" noChangeAspect="1"/>
          </p:cNvPicPr>
          <p:nvPr>
            <a:audioFile r:link="rId1"/>
          </p:nvPr>
        </p:nvPicPr>
        <p:blipFill>
          <a:blip r:embed="rId5"/>
          <a:stretch>
            <a:fillRect/>
          </a:stretch>
        </p:blipFill>
        <p:spPr>
          <a:xfrm>
            <a:off x="4572000" y="1357298"/>
            <a:ext cx="838208" cy="838208"/>
          </a:xfrm>
          <a:prstGeom prst="rect">
            <a:avLst/>
          </a:prstGeom>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64864" fill="hold"/>
                                        <p:tgtEl>
                                          <p:spTgt spid="5"/>
                                        </p:tgtEl>
                                      </p:cBhvr>
                                    </p:cmd>
                                  </p:childTnLst>
                                </p:cTn>
                              </p:par>
                            </p:childTnLst>
                          </p:cTn>
                        </p:par>
                      </p:childTnLst>
                    </p:cTn>
                  </p:par>
                </p:childTnLst>
              </p:cTn>
              <p:nextCondLst>
                <p:cond evt="onClick" delay="0">
                  <p:tgtEl>
                    <p:spTgt spid="5"/>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5"/>
                </p:tgtEl>
              </p:cMediaNode>
            </p:audio>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сцена-вектора-с-красными-занавесами-43881880.jpg"/>
          <p:cNvPicPr>
            <a:picLocks noChangeAspect="1"/>
          </p:cNvPicPr>
          <p:nvPr/>
        </p:nvPicPr>
        <p:blipFill>
          <a:blip r:embed="rId2"/>
          <a:stretch>
            <a:fillRect/>
          </a:stretch>
        </p:blipFill>
        <p:spPr>
          <a:xfrm>
            <a:off x="0" y="-5366"/>
            <a:ext cx="9144000" cy="6868732"/>
          </a:xfrm>
          <a:prstGeom prst="rect">
            <a:avLst/>
          </a:prstGeom>
        </p:spPr>
      </p:pic>
      <p:sp>
        <p:nvSpPr>
          <p:cNvPr id="3" name="Прямоугольник 2"/>
          <p:cNvSpPr/>
          <p:nvPr/>
        </p:nvSpPr>
        <p:spPr>
          <a:xfrm>
            <a:off x="214281" y="214290"/>
            <a:ext cx="8715437" cy="6452296"/>
          </a:xfrm>
          <a:prstGeom prst="rect">
            <a:avLst/>
          </a:prstGeom>
          <a:noFill/>
        </p:spPr>
        <p:txBody>
          <a:bodyPr wrap="square" lIns="91440" tIns="45720" rIns="91440" bIns="45720">
            <a:spAutoFit/>
          </a:bodyPr>
          <a:lstStyle/>
          <a:p>
            <a:pPr algn="ctr"/>
            <a:r>
              <a:rPr lang="ru-RU" sz="2800" b="1" cap="none" spc="0" dirty="0" smtClean="0">
                <a:ln w="18000">
                  <a:solidFill>
                    <a:schemeClr val="accent2">
                      <a:satMod val="140000"/>
                    </a:schemeClr>
                  </a:solidFill>
                  <a:prstDash val="solid"/>
                  <a:miter lim="800000"/>
                </a:ln>
                <a:solidFill>
                  <a:schemeClr val="bg1"/>
                </a:solidFill>
                <a:effectLst>
                  <a:outerShdw blurRad="25500" dist="23000" dir="7020000" algn="tl">
                    <a:srgbClr val="000000">
                      <a:alpha val="50000"/>
                    </a:srgbClr>
                  </a:outerShdw>
                </a:effectLst>
                <a:latin typeface="Monotype Corsiva" pitchFamily="66" charset="0"/>
              </a:rPr>
              <a:t>Вот и закончилась симфоническая </a:t>
            </a:r>
          </a:p>
          <a:p>
            <a:pPr algn="ctr"/>
            <a:r>
              <a:rPr lang="ru-RU" sz="2800" b="1" dirty="0" smtClean="0">
                <a:ln w="18000">
                  <a:solidFill>
                    <a:schemeClr val="accent2">
                      <a:satMod val="140000"/>
                    </a:schemeClr>
                  </a:solidFill>
                  <a:prstDash val="solid"/>
                  <a:miter lim="800000"/>
                </a:ln>
                <a:solidFill>
                  <a:schemeClr val="bg1"/>
                </a:solidFill>
                <a:effectLst>
                  <a:outerShdw blurRad="25500" dist="23000" dir="7020000" algn="tl">
                    <a:srgbClr val="000000">
                      <a:alpha val="50000"/>
                    </a:srgbClr>
                  </a:outerShdw>
                </a:effectLst>
                <a:latin typeface="Monotype Corsiva" pitchFamily="66" charset="0"/>
              </a:rPr>
              <a:t>сказка «Петя и волк».Понравилась? А инструменты все запомнили?</a:t>
            </a:r>
          </a:p>
          <a:p>
            <a:pPr algn="ctr"/>
            <a:endParaRPr lang="ru-RU" sz="2800" b="1" cap="none" spc="0" dirty="0" smtClean="0">
              <a:ln w="18000">
                <a:solidFill>
                  <a:schemeClr val="accent2">
                    <a:satMod val="140000"/>
                  </a:schemeClr>
                </a:solidFill>
                <a:prstDash val="solid"/>
                <a:miter lim="800000"/>
              </a:ln>
              <a:solidFill>
                <a:schemeClr val="bg1"/>
              </a:solidFill>
              <a:effectLst>
                <a:outerShdw blurRad="25500" dist="23000" dir="7020000" algn="tl">
                  <a:srgbClr val="000000">
                    <a:alpha val="50000"/>
                  </a:srgbClr>
                </a:outerShdw>
              </a:effectLst>
              <a:latin typeface="Monotype Corsiva" pitchFamily="66" charset="0"/>
            </a:endParaRPr>
          </a:p>
          <a:p>
            <a:pPr algn="ctr"/>
            <a:r>
              <a:rPr lang="ru-RU" sz="2800" b="1" cap="none" spc="0" dirty="0" smtClean="0">
                <a:ln w="18000">
                  <a:solidFill>
                    <a:schemeClr val="accent2">
                      <a:satMod val="140000"/>
                    </a:schemeClr>
                  </a:solidFill>
                  <a:prstDash val="solid"/>
                  <a:miter lim="800000"/>
                </a:ln>
                <a:solidFill>
                  <a:schemeClr val="bg1"/>
                </a:solidFill>
                <a:effectLst>
                  <a:outerShdw blurRad="25500" dist="23000" dir="7020000" algn="tl">
                    <a:srgbClr val="000000">
                      <a:alpha val="50000"/>
                    </a:srgbClr>
                  </a:outerShdw>
                </a:effectLst>
                <a:latin typeface="Monotype Corsiva" pitchFamily="66" charset="0"/>
              </a:rPr>
              <a:t>Тогда ответь на вопросы:</a:t>
            </a:r>
          </a:p>
          <a:p>
            <a:pPr algn="ctr"/>
            <a:r>
              <a:rPr lang="ru-RU" sz="2800" b="1" dirty="0" smtClean="0">
                <a:ln w="18000">
                  <a:solidFill>
                    <a:schemeClr val="accent2">
                      <a:satMod val="140000"/>
                    </a:schemeClr>
                  </a:solidFill>
                  <a:prstDash val="solid"/>
                  <a:miter lim="800000"/>
                </a:ln>
                <a:solidFill>
                  <a:schemeClr val="bg1"/>
                </a:solidFill>
                <a:effectLst>
                  <a:outerShdw blurRad="25500" dist="23000" dir="7020000" algn="tl">
                    <a:srgbClr val="000000">
                      <a:alpha val="50000"/>
                    </a:srgbClr>
                  </a:outerShdw>
                </a:effectLst>
                <a:latin typeface="Monotype Corsiva" pitchFamily="66" charset="0"/>
              </a:rPr>
              <a:t>1.Какой инструмент изображал </a:t>
            </a:r>
            <a:r>
              <a:rPr lang="ru-RU" sz="2800" b="1" dirty="0" smtClean="0">
                <a:ln w="18000">
                  <a:solidFill>
                    <a:schemeClr val="accent2">
                      <a:satMod val="140000"/>
                    </a:schemeClr>
                  </a:solidFill>
                  <a:prstDash val="solid"/>
                  <a:miter lim="800000"/>
                </a:ln>
                <a:solidFill>
                  <a:schemeClr val="bg1"/>
                </a:solidFill>
                <a:effectLst>
                  <a:outerShdw blurRad="25500" dist="23000" dir="7020000" algn="tl">
                    <a:srgbClr val="000000">
                      <a:alpha val="50000"/>
                    </a:srgbClr>
                  </a:outerShdw>
                </a:effectLst>
                <a:latin typeface="Monotype Corsiva" pitchFamily="66" charset="0"/>
              </a:rPr>
              <a:t> </a:t>
            </a:r>
            <a:r>
              <a:rPr lang="ru-RU" sz="2800" b="1" dirty="0" smtClean="0">
                <a:ln w="18000">
                  <a:solidFill>
                    <a:schemeClr val="accent2">
                      <a:satMod val="140000"/>
                    </a:schemeClr>
                  </a:solidFill>
                  <a:prstDash val="solid"/>
                  <a:miter lim="800000"/>
                </a:ln>
                <a:solidFill>
                  <a:schemeClr val="bg1"/>
                </a:solidFill>
                <a:effectLst>
                  <a:outerShdw blurRad="25500" dist="23000" dir="7020000" algn="tl">
                    <a:srgbClr val="000000">
                      <a:alpha val="50000"/>
                    </a:srgbClr>
                  </a:outerShdw>
                </a:effectLst>
                <a:latin typeface="Monotype Corsiva" pitchFamily="66" charset="0"/>
              </a:rPr>
              <a:t>героя Петю?</a:t>
            </a:r>
          </a:p>
          <a:p>
            <a:pPr algn="ctr"/>
            <a:r>
              <a:rPr lang="ru-RU" sz="2800" b="1" cap="none" spc="0" dirty="0" smtClean="0">
                <a:ln w="18000">
                  <a:solidFill>
                    <a:schemeClr val="accent2">
                      <a:satMod val="140000"/>
                    </a:schemeClr>
                  </a:solidFill>
                  <a:prstDash val="solid"/>
                  <a:miter lim="800000"/>
                </a:ln>
                <a:solidFill>
                  <a:schemeClr val="bg1"/>
                </a:solidFill>
                <a:effectLst>
                  <a:outerShdw blurRad="25500" dist="23000" dir="7020000" algn="tl">
                    <a:srgbClr val="000000">
                      <a:alpha val="50000"/>
                    </a:srgbClr>
                  </a:outerShdw>
                </a:effectLst>
                <a:latin typeface="Monotype Corsiva" pitchFamily="66" charset="0"/>
              </a:rPr>
              <a:t>2.Дедушка появляется в сказке под звуки какого инструмента?</a:t>
            </a:r>
          </a:p>
          <a:p>
            <a:pPr algn="ctr"/>
            <a:r>
              <a:rPr lang="ru-RU" sz="2800" b="1" dirty="0" smtClean="0">
                <a:ln w="18000">
                  <a:solidFill>
                    <a:schemeClr val="accent2">
                      <a:satMod val="140000"/>
                    </a:schemeClr>
                  </a:solidFill>
                  <a:prstDash val="solid"/>
                  <a:miter lim="800000"/>
                </a:ln>
                <a:solidFill>
                  <a:schemeClr val="bg1"/>
                </a:solidFill>
                <a:effectLst>
                  <a:outerShdw blurRad="25500" dist="23000" dir="7020000" algn="tl">
                    <a:srgbClr val="000000">
                      <a:alpha val="50000"/>
                    </a:srgbClr>
                  </a:outerShdw>
                </a:effectLst>
                <a:latin typeface="Monotype Corsiva" pitchFamily="66" charset="0"/>
              </a:rPr>
              <a:t>3.Чем заканчивается сказка и какие инструменты  звучат в торжественном шествии?</a:t>
            </a:r>
          </a:p>
          <a:p>
            <a:pPr algn="ctr"/>
            <a:r>
              <a:rPr lang="ru-RU" sz="2800" b="1" cap="none" spc="0" dirty="0" smtClean="0">
                <a:ln w="18000">
                  <a:solidFill>
                    <a:schemeClr val="accent2">
                      <a:satMod val="140000"/>
                    </a:schemeClr>
                  </a:solidFill>
                  <a:prstDash val="solid"/>
                  <a:miter lim="800000"/>
                </a:ln>
                <a:solidFill>
                  <a:schemeClr val="bg1"/>
                </a:solidFill>
                <a:effectLst>
                  <a:outerShdw blurRad="25500" dist="23000" dir="7020000" algn="tl">
                    <a:srgbClr val="000000">
                      <a:alpha val="50000"/>
                    </a:srgbClr>
                  </a:outerShdw>
                </a:effectLst>
                <a:latin typeface="Monotype Corsiva" pitchFamily="66" charset="0"/>
              </a:rPr>
              <a:t>4. Превратись в художника и нарисуй полюбившегося персонажа.</a:t>
            </a:r>
          </a:p>
          <a:p>
            <a:pPr algn="ctr"/>
            <a:endParaRPr lang="ru-RU" sz="2800" b="1" cap="none" spc="0" dirty="0" smtClean="0">
              <a:ln w="18000">
                <a:solidFill>
                  <a:schemeClr val="accent2">
                    <a:satMod val="140000"/>
                  </a:schemeClr>
                </a:solidFill>
                <a:prstDash val="solid"/>
                <a:miter lim="800000"/>
              </a:ln>
              <a:solidFill>
                <a:schemeClr val="bg1"/>
              </a:solidFill>
              <a:effectLst>
                <a:outerShdw blurRad="25500" dist="23000" dir="7020000" algn="tl">
                  <a:srgbClr val="000000">
                    <a:alpha val="50000"/>
                  </a:srgbClr>
                </a:outerShdw>
              </a:effectLst>
              <a:latin typeface="Monotype Corsiva" pitchFamily="66" charset="0"/>
            </a:endParaRPr>
          </a:p>
          <a:p>
            <a:pPr algn="ctr"/>
            <a:r>
              <a:rPr lang="ru-RU" sz="4000" b="1" dirty="0" smtClean="0">
                <a:ln w="18000">
                  <a:solidFill>
                    <a:schemeClr val="accent2">
                      <a:satMod val="140000"/>
                    </a:schemeClr>
                  </a:solidFill>
                  <a:prstDash val="solid"/>
                  <a:miter lim="800000"/>
                </a:ln>
                <a:solidFill>
                  <a:schemeClr val="bg1"/>
                </a:solidFill>
                <a:effectLst>
                  <a:outerShdw blurRad="25500" dist="23000" dir="7020000" algn="tl">
                    <a:srgbClr val="000000">
                      <a:alpha val="50000"/>
                    </a:srgbClr>
                  </a:outerShdw>
                </a:effectLst>
                <a:latin typeface="Monotype Corsiva" pitchFamily="66" charset="0"/>
              </a:rPr>
              <a:t>СПАСИБО, МОЛОДЕЦ!</a:t>
            </a:r>
            <a:endParaRPr lang="ru-RU" sz="4000" b="1" cap="none" spc="0" dirty="0" smtClean="0">
              <a:ln w="18000">
                <a:solidFill>
                  <a:schemeClr val="accent2">
                    <a:satMod val="140000"/>
                  </a:schemeClr>
                </a:solidFill>
                <a:prstDash val="solid"/>
                <a:miter lim="800000"/>
              </a:ln>
              <a:solidFill>
                <a:schemeClr val="bg1"/>
              </a:solidFill>
              <a:effectLst>
                <a:outerShdw blurRad="25500" dist="23000" dir="7020000" algn="tl">
                  <a:srgbClr val="000000">
                    <a:alpha val="50000"/>
                  </a:srgbClr>
                </a:outerShdw>
              </a:effectLst>
              <a:latin typeface="Monotype Corsiva" pitchFamily="66" charset="0"/>
            </a:endParaRPr>
          </a:p>
          <a:p>
            <a:pPr algn="ctr"/>
            <a:endParaRPr lang="ru-RU" sz="2800" b="1" cap="none" spc="0" dirty="0">
              <a:ln w="18000">
                <a:solidFill>
                  <a:schemeClr val="accent2">
                    <a:satMod val="140000"/>
                  </a:schemeClr>
                </a:solidFill>
                <a:prstDash val="solid"/>
                <a:miter lim="800000"/>
              </a:ln>
              <a:solidFill>
                <a:schemeClr val="bg1"/>
              </a:solidFill>
              <a:effectLst>
                <a:outerShdw blurRad="25500" dist="23000" dir="7020000" algn="tl">
                  <a:srgbClr val="000000">
                    <a:alpha val="50000"/>
                  </a:srgbClr>
                </a:outerShdw>
              </a:effectLst>
              <a:latin typeface="Monotype Corsiva" pitchFamily="66"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сцена-вектора-с-красными-занавесами-43881880.jpg"/>
          <p:cNvPicPr>
            <a:picLocks noChangeAspect="1"/>
          </p:cNvPicPr>
          <p:nvPr/>
        </p:nvPicPr>
        <p:blipFill>
          <a:blip r:embed="rId2"/>
          <a:stretch>
            <a:fillRect/>
          </a:stretch>
        </p:blipFill>
        <p:spPr>
          <a:xfrm>
            <a:off x="0" y="-5366"/>
            <a:ext cx="9136856" cy="6863366"/>
          </a:xfrm>
          <a:prstGeom prst="rect">
            <a:avLst/>
          </a:prstGeom>
        </p:spPr>
      </p:pic>
      <p:sp>
        <p:nvSpPr>
          <p:cNvPr id="4" name="Прямоугольник 3"/>
          <p:cNvSpPr/>
          <p:nvPr/>
        </p:nvSpPr>
        <p:spPr>
          <a:xfrm>
            <a:off x="357158" y="214290"/>
            <a:ext cx="8429684" cy="2831544"/>
          </a:xfrm>
          <a:prstGeom prst="rect">
            <a:avLst/>
          </a:prstGeom>
        </p:spPr>
        <p:txBody>
          <a:bodyPr wrap="square">
            <a:spAutoFit/>
          </a:bodyPr>
          <a:lstStyle/>
          <a:p>
            <a:pPr algn="just"/>
            <a:r>
              <a:rPr lang="ru-RU" sz="2000" dirty="0" smtClean="0">
                <a:solidFill>
                  <a:schemeClr val="bg1"/>
                </a:solidFill>
                <a:latin typeface="Monotype Corsiva" pitchFamily="66" charset="0"/>
              </a:rPr>
              <a:t>Среди творений выдающегося композитора Сергея Прокофьева есть одно удивительное сочинение, пользующееся необычайной популярностью, как среди взрослых, так и совсем юных слушателей. Произведение называется «Петя и волк». Это музыкальная сказка с увлекательным сюжетом, рассказываемая чтецом и озвученная симфоническим оркестром, учит детишек распознавать тот или иной музыкальный инструмент и знакомит с его характерными тембровыми особенностями. </a:t>
            </a:r>
            <a:r>
              <a:rPr lang="ru-RU" sz="2000" dirty="0" smtClean="0">
                <a:solidFill>
                  <a:schemeClr val="bg1"/>
                </a:solidFill>
                <a:latin typeface="Monotype Corsiva" pitchFamily="66" charset="0"/>
              </a:rPr>
              <a:t>Композитор представляет каждого </a:t>
            </a:r>
            <a:r>
              <a:rPr lang="ru-RU" sz="2000" dirty="0" smtClean="0">
                <a:solidFill>
                  <a:schemeClr val="bg1"/>
                </a:solidFill>
                <a:latin typeface="Monotype Corsiva" pitchFamily="66" charset="0"/>
              </a:rPr>
              <a:t>персонажа определенным </a:t>
            </a:r>
            <a:r>
              <a:rPr lang="ru-RU" sz="2000" dirty="0" smtClean="0">
                <a:solidFill>
                  <a:schemeClr val="bg1"/>
                </a:solidFill>
                <a:latin typeface="Monotype Corsiva" pitchFamily="66" charset="0"/>
              </a:rPr>
              <a:t>инструментом.</a:t>
            </a:r>
          </a:p>
          <a:p>
            <a:endParaRPr lang="ru-RU" b="1" dirty="0">
              <a:solidFill>
                <a:schemeClr val="bg1"/>
              </a:solidFill>
            </a:endParaRPr>
          </a:p>
        </p:txBody>
      </p:sp>
      <p:graphicFrame>
        <p:nvGraphicFramePr>
          <p:cNvPr id="6" name="Таблица 5"/>
          <p:cNvGraphicFramePr>
            <a:graphicFrameLocks noGrp="1"/>
          </p:cNvGraphicFramePr>
          <p:nvPr/>
        </p:nvGraphicFramePr>
        <p:xfrm>
          <a:off x="571472" y="2959908"/>
          <a:ext cx="8001056" cy="3683804"/>
        </p:xfrm>
        <a:graphic>
          <a:graphicData uri="http://schemas.openxmlformats.org/drawingml/2006/table">
            <a:tbl>
              <a:tblPr firstRow="1" bandRow="1">
                <a:tableStyleId>{5C22544A-7EE6-4342-B048-85BDC9FD1C3A}</a:tableStyleId>
              </a:tblPr>
              <a:tblGrid>
                <a:gridCol w="4000528"/>
                <a:gridCol w="4000528"/>
              </a:tblGrid>
              <a:tr h="733052">
                <a:tc>
                  <a:txBody>
                    <a:bodyPr/>
                    <a:lstStyle/>
                    <a:p>
                      <a:r>
                        <a:rPr lang="ru-RU" sz="2000" b="1" dirty="0" smtClean="0">
                          <a:latin typeface="Monotype Corsiva" pitchFamily="66" charset="0"/>
                        </a:rPr>
                        <a:t>Действующие лица</a:t>
                      </a:r>
                      <a:endParaRPr lang="ru-RU" sz="2000" b="1" dirty="0">
                        <a:latin typeface="Monotype Corsiva" pitchFamily="66" charset="0"/>
                      </a:endParaRPr>
                    </a:p>
                  </a:txBody>
                  <a:tcPr/>
                </a:tc>
                <a:tc>
                  <a:txBody>
                    <a:bodyPr/>
                    <a:lstStyle/>
                    <a:p>
                      <a:r>
                        <a:rPr lang="ru-RU" sz="2000" b="1" dirty="0" smtClean="0">
                          <a:latin typeface="Monotype Corsiva" pitchFamily="66" charset="0"/>
                        </a:rPr>
                        <a:t>Музыкальные инструменты, озвучивающие героев сказки</a:t>
                      </a:r>
                      <a:endParaRPr lang="ru-RU" sz="2000" b="1" dirty="0">
                        <a:latin typeface="Monotype Corsiva" pitchFamily="66" charset="0"/>
                      </a:endParaRPr>
                    </a:p>
                  </a:txBody>
                  <a:tcPr/>
                </a:tc>
              </a:tr>
              <a:tr h="421536">
                <a:tc>
                  <a:txBody>
                    <a:bodyPr/>
                    <a:lstStyle/>
                    <a:p>
                      <a:r>
                        <a:rPr lang="ru-RU" sz="2000" b="1" dirty="0" smtClean="0">
                          <a:latin typeface="Monotype Corsiva" pitchFamily="66" charset="0"/>
                        </a:rPr>
                        <a:t>Пионер Петя</a:t>
                      </a:r>
                      <a:endParaRPr lang="ru-RU" sz="2000" b="1" dirty="0">
                        <a:latin typeface="Monotype Corsiva" pitchFamily="66" charset="0"/>
                      </a:endParaRPr>
                    </a:p>
                  </a:txBody>
                  <a:tcPr/>
                </a:tc>
                <a:tc>
                  <a:txBody>
                    <a:bodyPr/>
                    <a:lstStyle/>
                    <a:p>
                      <a:r>
                        <a:rPr lang="ru-RU" sz="2000" b="1" dirty="0" smtClean="0">
                          <a:latin typeface="Monotype Corsiva" pitchFamily="66" charset="0"/>
                        </a:rPr>
                        <a:t>группа струнных инструментов</a:t>
                      </a:r>
                      <a:endParaRPr lang="ru-RU" sz="2000" b="1" dirty="0">
                        <a:latin typeface="Monotype Corsiva" pitchFamily="66" charset="0"/>
                      </a:endParaRPr>
                    </a:p>
                  </a:txBody>
                  <a:tcPr/>
                </a:tc>
              </a:tr>
              <a:tr h="421536">
                <a:tc>
                  <a:txBody>
                    <a:bodyPr/>
                    <a:lstStyle/>
                    <a:p>
                      <a:r>
                        <a:rPr lang="ru-RU" sz="2000" b="1" dirty="0" smtClean="0">
                          <a:latin typeface="Monotype Corsiva" pitchFamily="66" charset="0"/>
                        </a:rPr>
                        <a:t>Птичка</a:t>
                      </a:r>
                      <a:endParaRPr lang="ru-RU" sz="2000" b="1" dirty="0">
                        <a:latin typeface="Monotype Corsiva" pitchFamily="66" charset="0"/>
                      </a:endParaRPr>
                    </a:p>
                  </a:txBody>
                  <a:tcPr/>
                </a:tc>
                <a:tc>
                  <a:txBody>
                    <a:bodyPr/>
                    <a:lstStyle/>
                    <a:p>
                      <a:r>
                        <a:rPr lang="ru-RU" sz="2000" b="1" dirty="0" smtClean="0">
                          <a:latin typeface="Monotype Corsiva" pitchFamily="66" charset="0"/>
                        </a:rPr>
                        <a:t>флейта</a:t>
                      </a:r>
                      <a:endParaRPr lang="ru-RU" sz="2000" b="1" dirty="0">
                        <a:latin typeface="Monotype Corsiva" pitchFamily="66" charset="0"/>
                      </a:endParaRPr>
                    </a:p>
                  </a:txBody>
                  <a:tcPr/>
                </a:tc>
              </a:tr>
              <a:tr h="421536">
                <a:tc>
                  <a:txBody>
                    <a:bodyPr/>
                    <a:lstStyle/>
                    <a:p>
                      <a:r>
                        <a:rPr lang="ru-RU" sz="2000" b="1" dirty="0" smtClean="0">
                          <a:latin typeface="Monotype Corsiva" pitchFamily="66" charset="0"/>
                        </a:rPr>
                        <a:t>Утка</a:t>
                      </a:r>
                      <a:endParaRPr lang="ru-RU" sz="2000" b="1" dirty="0">
                        <a:latin typeface="Monotype Corsiva" pitchFamily="66" charset="0"/>
                      </a:endParaRPr>
                    </a:p>
                  </a:txBody>
                  <a:tcPr/>
                </a:tc>
                <a:tc>
                  <a:txBody>
                    <a:bodyPr/>
                    <a:lstStyle/>
                    <a:p>
                      <a:r>
                        <a:rPr lang="ru-RU" sz="2000" b="1" dirty="0" smtClean="0">
                          <a:latin typeface="Monotype Corsiva" pitchFamily="66" charset="0"/>
                        </a:rPr>
                        <a:t>гобой</a:t>
                      </a:r>
                      <a:endParaRPr lang="ru-RU" sz="2000" b="1" dirty="0">
                        <a:latin typeface="Monotype Corsiva" pitchFamily="66" charset="0"/>
                      </a:endParaRPr>
                    </a:p>
                  </a:txBody>
                  <a:tcPr/>
                </a:tc>
              </a:tr>
              <a:tr h="421536">
                <a:tc>
                  <a:txBody>
                    <a:bodyPr/>
                    <a:lstStyle/>
                    <a:p>
                      <a:r>
                        <a:rPr lang="ru-RU" sz="2000" b="1" dirty="0" smtClean="0">
                          <a:latin typeface="Monotype Corsiva" pitchFamily="66" charset="0"/>
                        </a:rPr>
                        <a:t>Кошка</a:t>
                      </a:r>
                      <a:endParaRPr lang="ru-RU" sz="2000" b="1" dirty="0">
                        <a:latin typeface="Monotype Corsiva" pitchFamily="66" charset="0"/>
                      </a:endParaRPr>
                    </a:p>
                  </a:txBody>
                  <a:tcPr/>
                </a:tc>
                <a:tc>
                  <a:txBody>
                    <a:bodyPr/>
                    <a:lstStyle/>
                    <a:p>
                      <a:r>
                        <a:rPr lang="ru-RU" sz="2000" b="1" dirty="0" smtClean="0">
                          <a:latin typeface="Monotype Corsiva" pitchFamily="66" charset="0"/>
                        </a:rPr>
                        <a:t>кларнет</a:t>
                      </a:r>
                      <a:endParaRPr lang="ru-RU" sz="2000" b="1" dirty="0">
                        <a:latin typeface="Monotype Corsiva" pitchFamily="66" charset="0"/>
                      </a:endParaRPr>
                    </a:p>
                  </a:txBody>
                  <a:tcPr/>
                </a:tc>
              </a:tr>
              <a:tr h="421536">
                <a:tc>
                  <a:txBody>
                    <a:bodyPr/>
                    <a:lstStyle/>
                    <a:p>
                      <a:r>
                        <a:rPr lang="ru-RU" sz="2000" b="1" dirty="0" smtClean="0">
                          <a:latin typeface="Monotype Corsiva" pitchFamily="66" charset="0"/>
                        </a:rPr>
                        <a:t>Дедушка</a:t>
                      </a:r>
                      <a:endParaRPr lang="ru-RU" sz="2000" b="1" dirty="0">
                        <a:latin typeface="Monotype Corsiva" pitchFamily="66" charset="0"/>
                      </a:endParaRPr>
                    </a:p>
                  </a:txBody>
                  <a:tcPr/>
                </a:tc>
                <a:tc>
                  <a:txBody>
                    <a:bodyPr/>
                    <a:lstStyle/>
                    <a:p>
                      <a:r>
                        <a:rPr lang="ru-RU" sz="2000" b="1" dirty="0" smtClean="0">
                          <a:latin typeface="Monotype Corsiva" pitchFamily="66" charset="0"/>
                        </a:rPr>
                        <a:t>фагот</a:t>
                      </a:r>
                      <a:endParaRPr lang="ru-RU" sz="2000" b="1" dirty="0">
                        <a:latin typeface="Monotype Corsiva" pitchFamily="66" charset="0"/>
                      </a:endParaRPr>
                    </a:p>
                  </a:txBody>
                  <a:tcPr/>
                </a:tc>
              </a:tr>
              <a:tr h="421536">
                <a:tc>
                  <a:txBody>
                    <a:bodyPr/>
                    <a:lstStyle/>
                    <a:p>
                      <a:r>
                        <a:rPr lang="ru-RU" sz="2000" b="1" dirty="0" smtClean="0">
                          <a:latin typeface="Monotype Corsiva" pitchFamily="66" charset="0"/>
                        </a:rPr>
                        <a:t>Волк </a:t>
                      </a:r>
                      <a:endParaRPr lang="ru-RU" sz="2000" b="1" dirty="0">
                        <a:latin typeface="Monotype Corsiva" pitchFamily="66" charset="0"/>
                      </a:endParaRPr>
                    </a:p>
                  </a:txBody>
                  <a:tcPr/>
                </a:tc>
                <a:tc>
                  <a:txBody>
                    <a:bodyPr/>
                    <a:lstStyle/>
                    <a:p>
                      <a:r>
                        <a:rPr lang="ru-RU" sz="2000" b="1" dirty="0" smtClean="0">
                          <a:latin typeface="Monotype Corsiva" pitchFamily="66" charset="0"/>
                        </a:rPr>
                        <a:t>валторны</a:t>
                      </a:r>
                      <a:endParaRPr lang="ru-RU" sz="2000" b="1" dirty="0">
                        <a:latin typeface="Monotype Corsiva" pitchFamily="66" charset="0"/>
                      </a:endParaRPr>
                    </a:p>
                  </a:txBody>
                  <a:tcPr/>
                </a:tc>
              </a:tr>
              <a:tr h="421536">
                <a:tc>
                  <a:txBody>
                    <a:bodyPr/>
                    <a:lstStyle/>
                    <a:p>
                      <a:r>
                        <a:rPr lang="ru-RU" sz="2000" b="1" dirty="0" smtClean="0">
                          <a:latin typeface="Monotype Corsiva" pitchFamily="66" charset="0"/>
                        </a:rPr>
                        <a:t>Охотники</a:t>
                      </a:r>
                      <a:endParaRPr lang="ru-RU" sz="2000" b="1" dirty="0">
                        <a:latin typeface="Monotype Corsiva" pitchFamily="66" charset="0"/>
                      </a:endParaRPr>
                    </a:p>
                  </a:txBody>
                  <a:tcPr/>
                </a:tc>
                <a:tc>
                  <a:txBody>
                    <a:bodyPr/>
                    <a:lstStyle/>
                    <a:p>
                      <a:r>
                        <a:rPr lang="ru-RU" sz="2000" b="1" dirty="0" smtClean="0">
                          <a:latin typeface="Monotype Corsiva" pitchFamily="66" charset="0"/>
                        </a:rPr>
                        <a:t>большой барабан</a:t>
                      </a:r>
                      <a:r>
                        <a:rPr lang="ru-RU" sz="2000" b="1" baseline="0" dirty="0" smtClean="0">
                          <a:latin typeface="Monotype Corsiva" pitchFamily="66" charset="0"/>
                        </a:rPr>
                        <a:t> и литавры</a:t>
                      </a:r>
                      <a:endParaRPr lang="ru-RU" sz="2000" b="1" dirty="0">
                        <a:latin typeface="Monotype Corsiva" pitchFamily="66" charset="0"/>
                      </a:endParaRPr>
                    </a:p>
                  </a:txBody>
                  <a:tcPr/>
                </a:tc>
              </a:tr>
            </a:tbl>
          </a:graphicData>
        </a:graphic>
      </p:graphicFrame>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сцена-вектора-с-красными-занавесами-43881880.jpg"/>
          <p:cNvPicPr>
            <a:picLocks noChangeAspect="1"/>
          </p:cNvPicPr>
          <p:nvPr/>
        </p:nvPicPr>
        <p:blipFill>
          <a:blip r:embed="rId3"/>
          <a:stretch>
            <a:fillRect/>
          </a:stretch>
        </p:blipFill>
        <p:spPr>
          <a:xfrm>
            <a:off x="0" y="-5366"/>
            <a:ext cx="9136856" cy="6863366"/>
          </a:xfrm>
          <a:prstGeom prst="rect">
            <a:avLst/>
          </a:prstGeom>
        </p:spPr>
      </p:pic>
      <p:pic>
        <p:nvPicPr>
          <p:cNvPr id="3" name="Рисунок 2" descr="images (1).jpg"/>
          <p:cNvPicPr>
            <a:picLocks noChangeAspect="1"/>
          </p:cNvPicPr>
          <p:nvPr/>
        </p:nvPicPr>
        <p:blipFill>
          <a:blip r:embed="rId4"/>
          <a:stretch>
            <a:fillRect/>
          </a:stretch>
        </p:blipFill>
        <p:spPr>
          <a:xfrm>
            <a:off x="928662" y="2357406"/>
            <a:ext cx="7388721" cy="4500594"/>
          </a:xfrm>
          <a:prstGeom prst="rect">
            <a:avLst/>
          </a:prstGeom>
          <a:effectLst>
            <a:softEdge rad="127000"/>
          </a:effectLst>
        </p:spPr>
      </p:pic>
      <p:pic>
        <p:nvPicPr>
          <p:cNvPr id="4" name="Рисунок 3" descr="images (2).jpg"/>
          <p:cNvPicPr>
            <a:picLocks noChangeAspect="1"/>
          </p:cNvPicPr>
          <p:nvPr/>
        </p:nvPicPr>
        <p:blipFill>
          <a:blip r:embed="rId5"/>
          <a:stretch>
            <a:fillRect/>
          </a:stretch>
        </p:blipFill>
        <p:spPr>
          <a:xfrm>
            <a:off x="4071934" y="4214818"/>
            <a:ext cx="1250165" cy="2307997"/>
          </a:xfrm>
          <a:prstGeom prst="rect">
            <a:avLst/>
          </a:prstGeom>
          <a:effectLst>
            <a:softEdge rad="63500"/>
          </a:effectLst>
        </p:spPr>
      </p:pic>
      <p:sp>
        <p:nvSpPr>
          <p:cNvPr id="5" name="TextBox 4"/>
          <p:cNvSpPr txBox="1"/>
          <p:nvPr/>
        </p:nvSpPr>
        <p:spPr>
          <a:xfrm>
            <a:off x="500035" y="357166"/>
            <a:ext cx="8358246" cy="954107"/>
          </a:xfrm>
          <a:prstGeom prst="rect">
            <a:avLst/>
          </a:prstGeom>
          <a:noFill/>
        </p:spPr>
        <p:txBody>
          <a:bodyPr wrap="square" rtlCol="0">
            <a:spAutoFit/>
          </a:bodyPr>
          <a:lstStyle/>
          <a:p>
            <a:pPr algn="ctr"/>
            <a:r>
              <a:rPr lang="ru-RU" sz="2800" dirty="0" smtClean="0">
                <a:solidFill>
                  <a:schemeClr val="bg1"/>
                </a:solidFill>
                <a:latin typeface="Monotype Corsiva" pitchFamily="66" charset="0"/>
              </a:rPr>
              <a:t>Раннее утро. Юный пионер Петя, открыв калитку, </a:t>
            </a:r>
            <a:endParaRPr lang="ru-RU" sz="2800" dirty="0" smtClean="0">
              <a:solidFill>
                <a:schemeClr val="bg1"/>
              </a:solidFill>
              <a:latin typeface="Monotype Corsiva" pitchFamily="66" charset="0"/>
            </a:endParaRPr>
          </a:p>
          <a:p>
            <a:pPr algn="ctr"/>
            <a:r>
              <a:rPr lang="ru-RU" sz="2800" dirty="0" smtClean="0">
                <a:solidFill>
                  <a:schemeClr val="bg1"/>
                </a:solidFill>
                <a:latin typeface="Monotype Corsiva" pitchFamily="66" charset="0"/>
              </a:rPr>
              <a:t>вышел </a:t>
            </a:r>
            <a:r>
              <a:rPr lang="ru-RU" sz="2800" dirty="0" smtClean="0">
                <a:solidFill>
                  <a:schemeClr val="bg1"/>
                </a:solidFill>
                <a:latin typeface="Monotype Corsiva" pitchFamily="66" charset="0"/>
              </a:rPr>
              <a:t>прогуляться на зелёную лужайку.</a:t>
            </a:r>
            <a:endParaRPr lang="ru-RU" sz="2800" dirty="0">
              <a:solidFill>
                <a:schemeClr val="bg1"/>
              </a:solidFill>
              <a:latin typeface="Monotype Corsiva" pitchFamily="66" charset="0"/>
            </a:endParaRPr>
          </a:p>
        </p:txBody>
      </p:sp>
      <p:pic>
        <p:nvPicPr>
          <p:cNvPr id="6" name="скрипки петя (mp3cut.net).mp3">
            <a:hlinkClick r:id="" action="ppaction://media"/>
          </p:cNvPr>
          <p:cNvPicPr>
            <a:picLocks noRot="1" noChangeAspect="1"/>
          </p:cNvPicPr>
          <p:nvPr>
            <a:audioFile r:link="rId1"/>
          </p:nvPr>
        </p:nvPicPr>
        <p:blipFill>
          <a:blip r:embed="rId6"/>
          <a:stretch>
            <a:fillRect/>
          </a:stretch>
        </p:blipFill>
        <p:spPr>
          <a:xfrm>
            <a:off x="7500958" y="1142984"/>
            <a:ext cx="1071570" cy="1071570"/>
          </a:xfrm>
          <a:prstGeom prst="rect">
            <a:avLst/>
          </a:prstGeom>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6"/>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19990" fill="hold"/>
                                        <p:tgtEl>
                                          <p:spTgt spid="6"/>
                                        </p:tgtEl>
                                      </p:cBhvr>
                                    </p:cmd>
                                  </p:childTnLst>
                                </p:cTn>
                              </p:par>
                            </p:childTnLst>
                          </p:cTn>
                        </p:par>
                      </p:childTnLst>
                    </p:cTn>
                  </p:par>
                </p:childTnLst>
              </p:cTn>
              <p:nextCondLst>
                <p:cond evt="onClick" delay="0">
                  <p:tgtEl>
                    <p:spTgt spid="6"/>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6"/>
                </p:tgtEl>
              </p:cMediaNode>
            </p:audio>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сцена-вектора-с-красными-занавесами-43881880.jpg"/>
          <p:cNvPicPr>
            <a:picLocks noChangeAspect="1"/>
          </p:cNvPicPr>
          <p:nvPr/>
        </p:nvPicPr>
        <p:blipFill>
          <a:blip r:embed="rId3"/>
          <a:stretch>
            <a:fillRect/>
          </a:stretch>
        </p:blipFill>
        <p:spPr>
          <a:xfrm>
            <a:off x="0" y="-5366"/>
            <a:ext cx="9136856" cy="6863366"/>
          </a:xfrm>
          <a:prstGeom prst="rect">
            <a:avLst/>
          </a:prstGeom>
        </p:spPr>
      </p:pic>
      <p:sp>
        <p:nvSpPr>
          <p:cNvPr id="3" name="Прямоугольник 2"/>
          <p:cNvSpPr/>
          <p:nvPr/>
        </p:nvSpPr>
        <p:spPr>
          <a:xfrm>
            <a:off x="357158" y="357166"/>
            <a:ext cx="8501122" cy="1200329"/>
          </a:xfrm>
          <a:prstGeom prst="rect">
            <a:avLst/>
          </a:prstGeom>
        </p:spPr>
        <p:txBody>
          <a:bodyPr wrap="square">
            <a:spAutoFit/>
          </a:bodyPr>
          <a:lstStyle/>
          <a:p>
            <a:pPr algn="just"/>
            <a:r>
              <a:rPr lang="ru-RU" sz="2400" dirty="0" smtClean="0">
                <a:solidFill>
                  <a:schemeClr val="bg1"/>
                </a:solidFill>
                <a:latin typeface="Monotype Corsiva" pitchFamily="66" charset="0"/>
              </a:rPr>
              <a:t>На растущем у забора дереве сидела Птичка. Увидев знакомого мальчика, маленькая птаха, приветствуя его, весело прочирикала о том, что вокруг всё спокойно.</a:t>
            </a:r>
            <a:endParaRPr lang="ru-RU" sz="2400" dirty="0">
              <a:solidFill>
                <a:schemeClr val="bg1"/>
              </a:solidFill>
              <a:latin typeface="Monotype Corsiva" pitchFamily="66" charset="0"/>
            </a:endParaRPr>
          </a:p>
        </p:txBody>
      </p:sp>
      <p:pic>
        <p:nvPicPr>
          <p:cNvPr id="4" name="Рисунок 3" descr="Без названия (1).jpg"/>
          <p:cNvPicPr>
            <a:picLocks noChangeAspect="1"/>
          </p:cNvPicPr>
          <p:nvPr/>
        </p:nvPicPr>
        <p:blipFill>
          <a:blip r:embed="rId4"/>
          <a:stretch>
            <a:fillRect/>
          </a:stretch>
        </p:blipFill>
        <p:spPr>
          <a:xfrm>
            <a:off x="2714611" y="2071678"/>
            <a:ext cx="3769379" cy="3786207"/>
          </a:xfrm>
          <a:prstGeom prst="rect">
            <a:avLst/>
          </a:prstGeom>
          <a:effectLst>
            <a:softEdge rad="127000"/>
          </a:effectLst>
        </p:spPr>
      </p:pic>
      <p:pic>
        <p:nvPicPr>
          <p:cNvPr id="5" name="флейта птичка (mp3cut.net).mp3">
            <a:hlinkClick r:id="" action="ppaction://media"/>
          </p:cNvPr>
          <p:cNvPicPr>
            <a:picLocks noRot="1" noChangeAspect="1"/>
          </p:cNvPicPr>
          <p:nvPr>
            <a:audioFile r:link="rId1"/>
          </p:nvPr>
        </p:nvPicPr>
        <p:blipFill>
          <a:blip r:embed="rId5"/>
          <a:stretch>
            <a:fillRect/>
          </a:stretch>
        </p:blipFill>
        <p:spPr>
          <a:xfrm>
            <a:off x="5786446" y="1214422"/>
            <a:ext cx="928694" cy="857256"/>
          </a:xfrm>
          <a:prstGeom prst="rect">
            <a:avLst/>
          </a:prstGeom>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14609" fill="hold"/>
                                        <p:tgtEl>
                                          <p:spTgt spid="5"/>
                                        </p:tgtEl>
                                      </p:cBhvr>
                                    </p:cmd>
                                  </p:childTnLst>
                                </p:cTn>
                              </p:par>
                            </p:childTnLst>
                          </p:cTn>
                        </p:par>
                      </p:childTnLst>
                    </p:cTn>
                  </p:par>
                </p:childTnLst>
              </p:cTn>
              <p:nextCondLst>
                <p:cond evt="onClick" delay="0">
                  <p:tgtEl>
                    <p:spTgt spid="5"/>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5"/>
                </p:tgtEl>
              </p:cMediaNode>
            </p:audio>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сцена-вектора-с-красными-занавесами-43881880.jpg"/>
          <p:cNvPicPr>
            <a:picLocks noChangeAspect="1"/>
          </p:cNvPicPr>
          <p:nvPr/>
        </p:nvPicPr>
        <p:blipFill>
          <a:blip r:embed="rId3"/>
          <a:stretch>
            <a:fillRect/>
          </a:stretch>
        </p:blipFill>
        <p:spPr>
          <a:xfrm>
            <a:off x="0" y="-5366"/>
            <a:ext cx="9136856" cy="6863366"/>
          </a:xfrm>
          <a:prstGeom prst="rect">
            <a:avLst/>
          </a:prstGeom>
        </p:spPr>
      </p:pic>
      <p:sp>
        <p:nvSpPr>
          <p:cNvPr id="3" name="Прямоугольник 2"/>
          <p:cNvSpPr/>
          <p:nvPr/>
        </p:nvSpPr>
        <p:spPr>
          <a:xfrm>
            <a:off x="214282" y="0"/>
            <a:ext cx="8715436" cy="2554545"/>
          </a:xfrm>
          <a:prstGeom prst="rect">
            <a:avLst/>
          </a:prstGeom>
        </p:spPr>
        <p:txBody>
          <a:bodyPr wrap="square">
            <a:spAutoFit/>
          </a:bodyPr>
          <a:lstStyle/>
          <a:p>
            <a:pPr algn="just"/>
            <a:r>
              <a:rPr lang="ru-RU" sz="2000" dirty="0" smtClean="0">
                <a:solidFill>
                  <a:schemeClr val="bg1"/>
                </a:solidFill>
                <a:latin typeface="Monotype Corsiva" pitchFamily="66" charset="0"/>
              </a:rPr>
              <a:t>Следом за Петей в неприкрытую калитку неторопливой раскачивающейся походкой протиснулась Утка. Она не упустила возможности поплескаться в глубокой луже, которая образовалась на большой лужайке. Птичка, увидев неуклюжую Утку, подлетела к ней поближе и завела разговор, который затем перешёл в спор о том, кто на самом деле считается настоящей птицей. Птичка утверждала, что это она, так как умеет летать. Утка же противилась, уверяя, что истинная птица обязательно должна уметь плавать. Их спор продолжался ещё долго, при этом Утка с удовольствием плескалась в луже, а птичка, ведя с ней разговор, прыгала по краю водоёма. </a:t>
            </a:r>
            <a:endParaRPr lang="ru-RU" sz="2000" dirty="0">
              <a:solidFill>
                <a:schemeClr val="bg1"/>
              </a:solidFill>
              <a:latin typeface="Monotype Corsiva" pitchFamily="66" charset="0"/>
            </a:endParaRPr>
          </a:p>
        </p:txBody>
      </p:sp>
      <p:pic>
        <p:nvPicPr>
          <p:cNvPr id="5" name="Рисунок 4" descr="17-0 (1).png"/>
          <p:cNvPicPr>
            <a:picLocks noChangeAspect="1"/>
          </p:cNvPicPr>
          <p:nvPr/>
        </p:nvPicPr>
        <p:blipFill>
          <a:blip r:embed="rId4"/>
          <a:stretch>
            <a:fillRect/>
          </a:stretch>
        </p:blipFill>
        <p:spPr>
          <a:xfrm>
            <a:off x="428596" y="3357562"/>
            <a:ext cx="8155258" cy="3112209"/>
          </a:xfrm>
          <a:prstGeom prst="rect">
            <a:avLst/>
          </a:prstGeom>
          <a:effectLst>
            <a:softEdge rad="127000"/>
          </a:effectLst>
        </p:spPr>
      </p:pic>
      <p:pic>
        <p:nvPicPr>
          <p:cNvPr id="6" name="гобой утка.mp3">
            <a:hlinkClick r:id="" action="ppaction://media"/>
          </p:cNvPr>
          <p:cNvPicPr>
            <a:picLocks noRot="1" noChangeAspect="1"/>
          </p:cNvPicPr>
          <p:nvPr>
            <a:audioFile r:link="rId1"/>
          </p:nvPr>
        </p:nvPicPr>
        <p:blipFill>
          <a:blip r:embed="rId5"/>
          <a:stretch>
            <a:fillRect/>
          </a:stretch>
        </p:blipFill>
        <p:spPr>
          <a:xfrm>
            <a:off x="6572264" y="2500306"/>
            <a:ext cx="733428" cy="733428"/>
          </a:xfrm>
          <a:prstGeom prst="rect">
            <a:avLst/>
          </a:prstGeom>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6"/>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35618" fill="hold"/>
                                        <p:tgtEl>
                                          <p:spTgt spid="6"/>
                                        </p:tgtEl>
                                      </p:cBhvr>
                                    </p:cmd>
                                  </p:childTnLst>
                                </p:cTn>
                              </p:par>
                            </p:childTnLst>
                          </p:cTn>
                        </p:par>
                      </p:childTnLst>
                    </p:cTn>
                  </p:par>
                </p:childTnLst>
              </p:cTn>
              <p:nextCondLst>
                <p:cond evt="onClick" delay="0">
                  <p:tgtEl>
                    <p:spTgt spid="6"/>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6"/>
                </p:tgtEl>
              </p:cMediaNode>
            </p:audio>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сцена-вектора-с-красными-занавесами-43881880.jpg"/>
          <p:cNvPicPr>
            <a:picLocks noChangeAspect="1"/>
          </p:cNvPicPr>
          <p:nvPr/>
        </p:nvPicPr>
        <p:blipFill>
          <a:blip r:embed="rId3"/>
          <a:stretch>
            <a:fillRect/>
          </a:stretch>
        </p:blipFill>
        <p:spPr>
          <a:xfrm>
            <a:off x="0" y="-5366"/>
            <a:ext cx="9136856" cy="6863366"/>
          </a:xfrm>
          <a:prstGeom prst="rect">
            <a:avLst/>
          </a:prstGeom>
        </p:spPr>
      </p:pic>
      <p:sp>
        <p:nvSpPr>
          <p:cNvPr id="3" name="Прямоугольник 2"/>
          <p:cNvSpPr/>
          <p:nvPr/>
        </p:nvSpPr>
        <p:spPr>
          <a:xfrm>
            <a:off x="357158" y="285728"/>
            <a:ext cx="3857652" cy="5632311"/>
          </a:xfrm>
          <a:prstGeom prst="rect">
            <a:avLst/>
          </a:prstGeom>
        </p:spPr>
        <p:txBody>
          <a:bodyPr wrap="square">
            <a:spAutoFit/>
          </a:bodyPr>
          <a:lstStyle/>
          <a:p>
            <a:pPr algn="just"/>
            <a:r>
              <a:rPr lang="ru-RU" sz="2400" dirty="0" smtClean="0">
                <a:solidFill>
                  <a:schemeClr val="bg1"/>
                </a:solidFill>
                <a:latin typeface="Monotype Corsiva" pitchFamily="66" charset="0"/>
              </a:rPr>
              <a:t>Вдруг какой-то шорох заставил Петю насторожиться. Он увидел, что к луже по траве тихонько пробирается Кошка. У неё были коварные намерения относительно Птички, которая, споря с Уткой, не замечала опасности. Мальчик, вскрикнув, «Берегись», спас Птичку, так как она мгновенно взлетела на дерево, возле которого Кошка ещё немного походила в раздумьях, но вскоре поняла, что осталась ни с чем.</a:t>
            </a:r>
            <a:endParaRPr lang="ru-RU" sz="2400" dirty="0">
              <a:solidFill>
                <a:schemeClr val="bg1"/>
              </a:solidFill>
              <a:latin typeface="Monotype Corsiva" pitchFamily="66" charset="0"/>
            </a:endParaRPr>
          </a:p>
        </p:txBody>
      </p:sp>
      <p:pic>
        <p:nvPicPr>
          <p:cNvPr id="4" name="Рисунок 3" descr="img_user_file_59108c99ce748_8.jpg"/>
          <p:cNvPicPr>
            <a:picLocks noChangeAspect="1"/>
          </p:cNvPicPr>
          <p:nvPr/>
        </p:nvPicPr>
        <p:blipFill>
          <a:blip r:embed="rId4"/>
          <a:stretch>
            <a:fillRect/>
          </a:stretch>
        </p:blipFill>
        <p:spPr>
          <a:xfrm>
            <a:off x="4714876" y="642918"/>
            <a:ext cx="4143404" cy="4790811"/>
          </a:xfrm>
          <a:prstGeom prst="rect">
            <a:avLst/>
          </a:prstGeom>
          <a:effectLst>
            <a:softEdge rad="127000"/>
          </a:effectLst>
        </p:spPr>
      </p:pic>
      <p:pic>
        <p:nvPicPr>
          <p:cNvPr id="5" name="кларнет кошка.mp3">
            <a:hlinkClick r:id="" action="ppaction://media"/>
          </p:cNvPr>
          <p:cNvPicPr>
            <a:picLocks noRot="1" noChangeAspect="1"/>
          </p:cNvPicPr>
          <p:nvPr>
            <a:audioFile r:link="rId1"/>
          </p:nvPr>
        </p:nvPicPr>
        <p:blipFill>
          <a:blip r:embed="rId5"/>
          <a:stretch>
            <a:fillRect/>
          </a:stretch>
        </p:blipFill>
        <p:spPr>
          <a:xfrm>
            <a:off x="3786182" y="5429264"/>
            <a:ext cx="947742" cy="947742"/>
          </a:xfrm>
          <a:prstGeom prst="rect">
            <a:avLst/>
          </a:prstGeom>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22522" fill="hold"/>
                                        <p:tgtEl>
                                          <p:spTgt spid="5"/>
                                        </p:tgtEl>
                                      </p:cBhvr>
                                    </p:cmd>
                                  </p:childTnLst>
                                </p:cTn>
                              </p:par>
                            </p:childTnLst>
                          </p:cTn>
                        </p:par>
                      </p:childTnLst>
                    </p:cTn>
                  </p:par>
                </p:childTnLst>
              </p:cTn>
              <p:nextCondLst>
                <p:cond evt="onClick" delay="0">
                  <p:tgtEl>
                    <p:spTgt spid="5"/>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5"/>
                </p:tgtEl>
              </p:cMediaNode>
            </p:audio>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сцена-вектора-с-красными-занавесами-43881880.jpg"/>
          <p:cNvPicPr>
            <a:picLocks noChangeAspect="1"/>
          </p:cNvPicPr>
          <p:nvPr/>
        </p:nvPicPr>
        <p:blipFill>
          <a:blip r:embed="rId3"/>
          <a:stretch>
            <a:fillRect/>
          </a:stretch>
        </p:blipFill>
        <p:spPr>
          <a:xfrm>
            <a:off x="7144" y="-5366"/>
            <a:ext cx="9136856" cy="6863366"/>
          </a:xfrm>
          <a:prstGeom prst="rect">
            <a:avLst/>
          </a:prstGeom>
        </p:spPr>
      </p:pic>
      <p:sp>
        <p:nvSpPr>
          <p:cNvPr id="3" name="Прямоугольник 2"/>
          <p:cNvSpPr/>
          <p:nvPr/>
        </p:nvSpPr>
        <p:spPr>
          <a:xfrm>
            <a:off x="285720" y="285728"/>
            <a:ext cx="3786214" cy="5262979"/>
          </a:xfrm>
          <a:prstGeom prst="rect">
            <a:avLst/>
          </a:prstGeom>
        </p:spPr>
        <p:txBody>
          <a:bodyPr wrap="square">
            <a:spAutoFit/>
          </a:bodyPr>
          <a:lstStyle/>
          <a:p>
            <a:pPr algn="just"/>
            <a:r>
              <a:rPr lang="ru-RU" sz="2800" dirty="0" smtClean="0">
                <a:solidFill>
                  <a:schemeClr val="bg1"/>
                </a:solidFill>
                <a:latin typeface="Monotype Corsiva" pitchFamily="66" charset="0"/>
              </a:rPr>
              <a:t>Вскоре на лужайку пришёл дедушка Пети. Он рассердился на мальчика за то, что тот вышел за калитку, ведь в здешних опасных местах водится страшный Волк. Петя в ответ на беспокойство дедушки заявил, что пионеры Волков не бояться, однако послушно пошёл домой. </a:t>
            </a:r>
            <a:endParaRPr lang="ru-RU" sz="2800" dirty="0">
              <a:solidFill>
                <a:schemeClr val="bg1"/>
              </a:solidFill>
              <a:latin typeface="Monotype Corsiva" pitchFamily="66" charset="0"/>
            </a:endParaRPr>
          </a:p>
        </p:txBody>
      </p:sp>
      <p:pic>
        <p:nvPicPr>
          <p:cNvPr id="4" name="Рисунок 3" descr="unnamed (1).jpg"/>
          <p:cNvPicPr>
            <a:picLocks noChangeAspect="1"/>
          </p:cNvPicPr>
          <p:nvPr/>
        </p:nvPicPr>
        <p:blipFill>
          <a:blip r:embed="rId4"/>
          <a:stretch>
            <a:fillRect/>
          </a:stretch>
        </p:blipFill>
        <p:spPr>
          <a:xfrm>
            <a:off x="4429124" y="1643050"/>
            <a:ext cx="4470518" cy="4286280"/>
          </a:xfrm>
          <a:prstGeom prst="rect">
            <a:avLst/>
          </a:prstGeom>
          <a:effectLst>
            <a:softEdge rad="127000"/>
          </a:effectLst>
        </p:spPr>
      </p:pic>
      <p:pic>
        <p:nvPicPr>
          <p:cNvPr id="5" name="фагот дедушка (mp3cut.net).mp3">
            <a:hlinkClick r:id="" action="ppaction://media"/>
          </p:cNvPr>
          <p:cNvPicPr>
            <a:picLocks noRot="1" noChangeAspect="1"/>
          </p:cNvPicPr>
          <p:nvPr>
            <a:audioFile r:link="rId1"/>
          </p:nvPr>
        </p:nvPicPr>
        <p:blipFill>
          <a:blip r:embed="rId5"/>
          <a:stretch>
            <a:fillRect/>
          </a:stretch>
        </p:blipFill>
        <p:spPr>
          <a:xfrm>
            <a:off x="3071802" y="5214950"/>
            <a:ext cx="785818" cy="785818"/>
          </a:xfrm>
          <a:prstGeom prst="rect">
            <a:avLst/>
          </a:prstGeom>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21296" fill="hold"/>
                                        <p:tgtEl>
                                          <p:spTgt spid="5"/>
                                        </p:tgtEl>
                                      </p:cBhvr>
                                    </p:cmd>
                                  </p:childTnLst>
                                </p:cTn>
                              </p:par>
                            </p:childTnLst>
                          </p:cTn>
                        </p:par>
                      </p:childTnLst>
                    </p:cTn>
                  </p:par>
                </p:childTnLst>
              </p:cTn>
              <p:nextCondLst>
                <p:cond evt="onClick" delay="0">
                  <p:tgtEl>
                    <p:spTgt spid="5"/>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5"/>
                </p:tgtEl>
              </p:cMediaNode>
            </p:audio>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сцена-вектора-с-красными-занавесами-43881880.jpg"/>
          <p:cNvPicPr>
            <a:picLocks noChangeAspect="1"/>
          </p:cNvPicPr>
          <p:nvPr/>
        </p:nvPicPr>
        <p:blipFill>
          <a:blip r:embed="rId3"/>
          <a:stretch>
            <a:fillRect/>
          </a:stretch>
        </p:blipFill>
        <p:spPr>
          <a:xfrm>
            <a:off x="0" y="-5366"/>
            <a:ext cx="9136856" cy="6863366"/>
          </a:xfrm>
          <a:prstGeom prst="rect">
            <a:avLst/>
          </a:prstGeom>
        </p:spPr>
      </p:pic>
      <p:pic>
        <p:nvPicPr>
          <p:cNvPr id="3" name="Рисунок 2" descr="images (3).jpg"/>
          <p:cNvPicPr>
            <a:picLocks noChangeAspect="1"/>
          </p:cNvPicPr>
          <p:nvPr/>
        </p:nvPicPr>
        <p:blipFill>
          <a:blip r:embed="rId4"/>
          <a:stretch>
            <a:fillRect/>
          </a:stretch>
        </p:blipFill>
        <p:spPr>
          <a:xfrm>
            <a:off x="1285852" y="2714620"/>
            <a:ext cx="4075250" cy="3608928"/>
          </a:xfrm>
          <a:prstGeom prst="rect">
            <a:avLst/>
          </a:prstGeom>
          <a:effectLst>
            <a:softEdge rad="127000"/>
          </a:effectLst>
        </p:spPr>
      </p:pic>
      <p:sp>
        <p:nvSpPr>
          <p:cNvPr id="4" name="Прямоугольник 3"/>
          <p:cNvSpPr/>
          <p:nvPr/>
        </p:nvSpPr>
        <p:spPr>
          <a:xfrm>
            <a:off x="214282" y="214290"/>
            <a:ext cx="8715436" cy="2933760"/>
          </a:xfrm>
          <a:prstGeom prst="rect">
            <a:avLst/>
          </a:prstGeom>
        </p:spPr>
        <p:txBody>
          <a:bodyPr wrap="square">
            <a:spAutoFit/>
          </a:bodyPr>
          <a:lstStyle/>
          <a:p>
            <a:pPr algn="just"/>
            <a:r>
              <a:rPr lang="ru-RU" sz="2400" dirty="0" smtClean="0">
                <a:solidFill>
                  <a:schemeClr val="bg1"/>
                </a:solidFill>
                <a:latin typeface="Monotype Corsiva" pitchFamily="66" charset="0"/>
              </a:rPr>
              <a:t>Тем временем из леса вышел большой серый Волк. Увидев его, Кошка вмиг залезла на дерево. Утка, испуганно закрякав, вылезла из лужи и, переваливаясь, бросилась бежать. Однако Волк естественно оказался проворнее, он быстро нагнал Утку и целиком проглотил её. Далее картина была такова: Кошка сидит на одной ветке, Птичка подальше от неё на другой, а Волк, облизываясь, ходит вокруг дерева.</a:t>
            </a:r>
          </a:p>
          <a:p>
            <a:r>
              <a:rPr lang="ru-RU" dirty="0" smtClean="0"/>
              <a:t/>
            </a:r>
            <a:br>
              <a:rPr lang="ru-RU" dirty="0" smtClean="0"/>
            </a:br>
            <a:endParaRPr lang="ru-RU" dirty="0"/>
          </a:p>
        </p:txBody>
      </p:sp>
      <p:pic>
        <p:nvPicPr>
          <p:cNvPr id="5" name="валторна волк (mp3cut.net).mp3">
            <a:hlinkClick r:id="" action="ppaction://media"/>
          </p:cNvPr>
          <p:cNvPicPr>
            <a:picLocks noRot="1" noChangeAspect="1"/>
          </p:cNvPicPr>
          <p:nvPr>
            <a:audioFile r:link="rId1"/>
          </p:nvPr>
        </p:nvPicPr>
        <p:blipFill>
          <a:blip r:embed="rId5"/>
          <a:stretch>
            <a:fillRect/>
          </a:stretch>
        </p:blipFill>
        <p:spPr>
          <a:xfrm>
            <a:off x="7072330" y="2357430"/>
            <a:ext cx="804866" cy="804866"/>
          </a:xfrm>
          <a:prstGeom prst="rect">
            <a:avLst/>
          </a:prstGeom>
        </p:spPr>
      </p:pic>
    </p:spTree>
  </p:cSld>
  <p:clrMapOvr>
    <a:masterClrMapping/>
  </p:clrMapOvr>
  <p:timing>
    <p:tnLst>
      <p:par>
        <p:cTn id="1" dur="indefinite" restart="never" nodeType="tmRoot">
          <p:childTnLst>
            <p:seq concurrent="1" nextAc="seek">
              <p:cTn id="2" restart="whenNotActive" fill="hold" evtFilter="cancelBubble" nodeType="interactiveSeq">
                <p:stCondLst>
                  <p:cond evt="onClick" delay="0">
                    <p:tgtEl>
                      <p:spTgt spid="5"/>
                    </p:tgtEl>
                  </p:cond>
                </p:stCondLst>
                <p:endSync evt="end" delay="0">
                  <p:rtn val="all"/>
                </p:endSync>
                <p:childTnLst>
                  <p:par>
                    <p:cTn id="3" fill="hold">
                      <p:stCondLst>
                        <p:cond delay="0"/>
                      </p:stCondLst>
                      <p:childTnLst>
                        <p:par>
                          <p:cTn id="4" fill="hold">
                            <p:stCondLst>
                              <p:cond delay="0"/>
                            </p:stCondLst>
                            <p:childTnLst>
                              <p:par>
                                <p:cTn id="5" presetID="1" presetClass="mediacall" presetSubtype="0" fill="hold" nodeType="clickEffect">
                                  <p:stCondLst>
                                    <p:cond delay="0"/>
                                  </p:stCondLst>
                                  <p:childTnLst>
                                    <p:cmd type="call" cmd="playFrom(0.0)">
                                      <p:cBhvr>
                                        <p:cTn id="6" dur="28020" fill="hold"/>
                                        <p:tgtEl>
                                          <p:spTgt spid="5"/>
                                        </p:tgtEl>
                                      </p:cBhvr>
                                    </p:cmd>
                                  </p:childTnLst>
                                </p:cTn>
                              </p:par>
                            </p:childTnLst>
                          </p:cTn>
                        </p:par>
                      </p:childTnLst>
                    </p:cTn>
                  </p:par>
                </p:childTnLst>
              </p:cTn>
              <p:nextCondLst>
                <p:cond evt="onClick" delay="0">
                  <p:tgtEl>
                    <p:spTgt spid="5"/>
                  </p:tgtEl>
                </p:cond>
              </p:nextCondLst>
            </p:seq>
            <p:audio>
              <p:cMediaNode>
                <p:cTn id="7" fill="hold" display="0">
                  <p:stCondLst>
                    <p:cond delay="indefinite"/>
                  </p:stCondLst>
                  <p:endCondLst>
                    <p:cond evt="onNext" delay="0">
                      <p:tgtEl>
                        <p:sldTgt/>
                      </p:tgtEl>
                    </p:cond>
                    <p:cond evt="onPrev" delay="0">
                      <p:tgtEl>
                        <p:sldTgt/>
                      </p:tgtEl>
                    </p:cond>
                    <p:cond evt="onStopAudio" delay="0">
                      <p:tgtEl>
                        <p:sldTgt/>
                      </p:tgtEl>
                    </p:cond>
                  </p:endCondLst>
                </p:cTn>
                <p:tgtEl>
                  <p:spTgt spid="5"/>
                </p:tgtEl>
              </p:cMediaNode>
            </p:audio>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сцена-вектора-с-красными-занавесами-43881880.jpg"/>
          <p:cNvPicPr>
            <a:picLocks noChangeAspect="1"/>
          </p:cNvPicPr>
          <p:nvPr/>
        </p:nvPicPr>
        <p:blipFill>
          <a:blip r:embed="rId2"/>
          <a:stretch>
            <a:fillRect/>
          </a:stretch>
        </p:blipFill>
        <p:spPr>
          <a:xfrm>
            <a:off x="0" y="-5366"/>
            <a:ext cx="9136856" cy="6863366"/>
          </a:xfrm>
          <a:prstGeom prst="rect">
            <a:avLst/>
          </a:prstGeom>
        </p:spPr>
      </p:pic>
      <p:sp>
        <p:nvSpPr>
          <p:cNvPr id="3" name="Прямоугольник 2"/>
          <p:cNvSpPr/>
          <p:nvPr/>
        </p:nvSpPr>
        <p:spPr>
          <a:xfrm>
            <a:off x="214282" y="0"/>
            <a:ext cx="8572560" cy="3785652"/>
          </a:xfrm>
          <a:prstGeom prst="rect">
            <a:avLst/>
          </a:prstGeom>
        </p:spPr>
        <p:txBody>
          <a:bodyPr wrap="square">
            <a:spAutoFit/>
          </a:bodyPr>
          <a:lstStyle/>
          <a:p>
            <a:pPr algn="just"/>
            <a:r>
              <a:rPr lang="ru-RU" sz="2400" dirty="0" smtClean="0">
                <a:solidFill>
                  <a:schemeClr val="bg1"/>
                </a:solidFill>
                <a:latin typeface="Monotype Corsiva" pitchFamily="66" charset="0"/>
              </a:rPr>
              <a:t>Петя, увидев эту сцену, тихонько подошёл к забору, вдоль которого раскинулась одна из веток дерева и, ухватившись за неё, с ловкостью залез на ствол. Затем мальчик попросил Птичку, чтобы она осторожно покружилась вокруг морды Волка и тем самым отвлекла его. Проворно летая над головой Волка, Птичка стала сильно раздражать и злить его, а Петя в это время сделал из верёвки петлю, набросил на хвост зверя и затянул её. Волк почувствовав, что его поймали, стал яростно вырываться. Мальчик предусмотрительно привязал верёвку к дереву, а Волк, в бешенстве прыгая, ещё туже затягивал петлю, которая была у него на хвосте.</a:t>
            </a:r>
            <a:endParaRPr lang="ru-RU" sz="2400" dirty="0">
              <a:solidFill>
                <a:schemeClr val="bg1"/>
              </a:solidFill>
              <a:latin typeface="Monotype Corsiva" pitchFamily="66" charset="0"/>
            </a:endParaRPr>
          </a:p>
        </p:txBody>
      </p:sp>
      <p:pic>
        <p:nvPicPr>
          <p:cNvPr id="4" name="Рисунок 3" descr="172.jpg"/>
          <p:cNvPicPr>
            <a:picLocks noChangeAspect="1"/>
          </p:cNvPicPr>
          <p:nvPr/>
        </p:nvPicPr>
        <p:blipFill>
          <a:blip r:embed="rId3"/>
          <a:stretch>
            <a:fillRect/>
          </a:stretch>
        </p:blipFill>
        <p:spPr>
          <a:xfrm>
            <a:off x="2500298" y="3429000"/>
            <a:ext cx="5522201" cy="3214710"/>
          </a:xfrm>
          <a:prstGeom prst="rect">
            <a:avLst/>
          </a:prstGeom>
          <a:effectLst>
            <a:softEdge rad="127000"/>
          </a:effectLst>
        </p:spPr>
      </p:pic>
    </p:spTree>
  </p:cSld>
  <p:clrMapOvr>
    <a:masterClrMapping/>
  </p:clrMapOvr>
  <p:timing>
    <p:tnLst>
      <p:par>
        <p:cTn id="1" dur="indefinite" restart="never" nodeType="tmRoot"/>
      </p:par>
    </p:tnLst>
  </p:timing>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147</TotalTime>
  <Words>644</Words>
  <PresentationFormat>Экран (4:3)</PresentationFormat>
  <Paragraphs>46</Paragraphs>
  <Slides>12</Slides>
  <Notes>0</Notes>
  <HiddenSlides>0</HiddenSlides>
  <MMClips>8</MMClips>
  <ScaleCrop>false</ScaleCrop>
  <HeadingPairs>
    <vt:vector size="4" baseType="variant">
      <vt:variant>
        <vt:lpstr>Тема</vt:lpstr>
      </vt:variant>
      <vt:variant>
        <vt:i4>1</vt:i4>
      </vt:variant>
      <vt:variant>
        <vt:lpstr>Заголовки слайдов</vt:lpstr>
      </vt:variant>
      <vt:variant>
        <vt:i4>12</vt:i4>
      </vt:variant>
    </vt:vector>
  </HeadingPairs>
  <TitlesOfParts>
    <vt:vector size="13" baseType="lpstr">
      <vt:lpstr>Тема Office</vt:lpstr>
      <vt:lpstr>Слайд 1</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dc:creator>Детсад</dc:creator>
  <cp:lastModifiedBy>Детсад</cp:lastModifiedBy>
  <cp:revision>14</cp:revision>
  <dcterms:created xsi:type="dcterms:W3CDTF">2020-05-15T07:23:04Z</dcterms:created>
  <dcterms:modified xsi:type="dcterms:W3CDTF">2020-05-15T10:00:51Z</dcterms:modified>
</cp:coreProperties>
</file>