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D27BF-7753-446C-B7B6-CCB290EC3ED4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3A3FA-640E-470B-BD65-0DD941E92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3A3FA-640E-470B-BD65-0DD941E9241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8286808" cy="30003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Совершенствование взаимодействия коллектива ДОУ и семьи с целью эффективного решения задач физического воспитания и оздоровления дошкольников, поиска оптимальных форм работы с родителями</a:t>
            </a:r>
            <a:endParaRPr lang="ru-RU" sz="2800" dirty="0"/>
          </a:p>
        </p:txBody>
      </p:sp>
      <p:pic>
        <p:nvPicPr>
          <p:cNvPr id="1026" name="Picture 2" descr="C:\Users\999\Desktop\49339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000504"/>
            <a:ext cx="2657296" cy="2143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428736"/>
            <a:ext cx="6000792" cy="914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00034" y="857232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Актуальность работы с родителями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1571612"/>
            <a:ext cx="75724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«Семья и детский сад связаны формой преемственности, что обеспечивает непрерывность воспитания и обучения детей. Важным условием </a:t>
            </a:r>
            <a:r>
              <a:rPr lang="ru-RU" sz="2800" dirty="0" err="1" smtClean="0"/>
              <a:t>преемствен-ности</a:t>
            </a:r>
            <a:r>
              <a:rPr lang="ru-RU" sz="2800" dirty="0" smtClean="0"/>
              <a:t> является установление </a:t>
            </a:r>
            <a:r>
              <a:rPr lang="ru-RU" sz="2800" dirty="0" err="1" smtClean="0"/>
              <a:t>довери-тельного</a:t>
            </a:r>
            <a:r>
              <a:rPr lang="ru-RU" sz="2800" dirty="0" smtClean="0"/>
              <a:t> контакта между семьей и детским садом, в ходе которого корректируется воспитательная позиция родителей и педагогов»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0800000" flipV="1">
            <a:off x="500034" y="993473"/>
            <a:ext cx="821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Основные критерии оформления наглядной информации для родителей: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1538" y="2285992"/>
            <a:ext cx="73581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200" dirty="0" smtClean="0">
                <a:solidFill>
                  <a:srgbClr val="002060"/>
                </a:solidFill>
              </a:rPr>
              <a:t> единый стиль;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>
                <a:solidFill>
                  <a:srgbClr val="002060"/>
                </a:solidFill>
              </a:rPr>
              <a:t> ясность логики;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>
                <a:solidFill>
                  <a:srgbClr val="002060"/>
                </a:solidFill>
              </a:rPr>
              <a:t> доступность;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конкретность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фото здоровье\IMG_12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6"/>
            <a:ext cx="3929090" cy="2857520"/>
          </a:xfrm>
          <a:prstGeom prst="rect">
            <a:avLst/>
          </a:prstGeom>
          <a:noFill/>
        </p:spPr>
      </p:pic>
      <p:pic>
        <p:nvPicPr>
          <p:cNvPr id="1027" name="Picture 3" descr="C:\Users\Светлана\Desktop\фото здоровье\IMG_1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000372"/>
            <a:ext cx="3571900" cy="3143249"/>
          </a:xfrm>
          <a:prstGeom prst="rect">
            <a:avLst/>
          </a:prstGeom>
          <a:noFill/>
        </p:spPr>
      </p:pic>
      <p:pic>
        <p:nvPicPr>
          <p:cNvPr id="1028" name="Picture 4" descr="C:\Users\Светлана\Desktop\фото здоровье\IMG_13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714356"/>
            <a:ext cx="3429024" cy="3071810"/>
          </a:xfrm>
          <a:prstGeom prst="rect">
            <a:avLst/>
          </a:prstGeom>
          <a:noFill/>
        </p:spPr>
      </p:pic>
      <p:pic>
        <p:nvPicPr>
          <p:cNvPr id="1029" name="Picture 5" descr="C:\Users\Светлана\Desktop\фото здоровье\IMG_13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571876"/>
            <a:ext cx="4214842" cy="2786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Desktop\фото здоровье\IMG_1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024667">
            <a:off x="-358771" y="694993"/>
            <a:ext cx="3823026" cy="2705022"/>
          </a:xfrm>
          <a:prstGeom prst="rect">
            <a:avLst/>
          </a:prstGeom>
          <a:noFill/>
        </p:spPr>
      </p:pic>
      <p:pic>
        <p:nvPicPr>
          <p:cNvPr id="2052" name="Picture 4" descr="C:\Users\Светлана\Desktop\фото здоровье\IMG_1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79391">
            <a:off x="2879352" y="549028"/>
            <a:ext cx="3158489" cy="2357454"/>
          </a:xfrm>
          <a:prstGeom prst="rect">
            <a:avLst/>
          </a:prstGeom>
          <a:noFill/>
        </p:spPr>
      </p:pic>
      <p:pic>
        <p:nvPicPr>
          <p:cNvPr id="2053" name="Picture 5" descr="C:\Users\Светлана\Desktop\фото здоровье\IMG_13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500438"/>
            <a:ext cx="3929090" cy="2928935"/>
          </a:xfrm>
          <a:prstGeom prst="rect">
            <a:avLst/>
          </a:prstGeom>
          <a:noFill/>
        </p:spPr>
      </p:pic>
      <p:pic>
        <p:nvPicPr>
          <p:cNvPr id="2054" name="Picture 6" descr="C:\Users\Светлана\Desktop\фото здоровье\IMG_13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3714752"/>
            <a:ext cx="4000560" cy="2428867"/>
          </a:xfrm>
          <a:prstGeom prst="rect">
            <a:avLst/>
          </a:prstGeom>
          <a:noFill/>
        </p:spPr>
      </p:pic>
      <p:pic>
        <p:nvPicPr>
          <p:cNvPr id="2055" name="Picture 7" descr="C:\Users\Светлана\Desktop\фото здоровье\IMG_13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715019" y="857221"/>
            <a:ext cx="3143248" cy="2000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714620"/>
            <a:ext cx="8183880" cy="57150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050" name="Picture 2" descr="http://mayachok205nt.ucoz.ru/_nw/14/068638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8358246" cy="53578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357166"/>
            <a:ext cx="8715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ЦЕЛЬ: </a:t>
            </a:r>
            <a:r>
              <a:rPr lang="ru-RU" sz="2800" i="1" dirty="0" smtClean="0"/>
              <a:t>повышение уровня работы</a:t>
            </a:r>
          </a:p>
          <a:p>
            <a:pPr algn="ctr"/>
            <a:r>
              <a:rPr lang="ru-RU" sz="2800" i="1" dirty="0" smtClean="0"/>
              <a:t> с родителями</a:t>
            </a:r>
            <a:endParaRPr lang="ru-RU" sz="28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989320"/>
            <a:ext cx="81838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ЗАДАЧИ:</a:t>
            </a:r>
          </a:p>
          <a:p>
            <a:r>
              <a:rPr lang="ru-RU" dirty="0" smtClean="0"/>
              <a:t>осознать проблемы современной семьи, воспитывающей дошкольника;</a:t>
            </a:r>
          </a:p>
          <a:p>
            <a:r>
              <a:rPr lang="ru-RU" dirty="0" smtClean="0"/>
              <a:t>познакомиться с новыми подходами к взаимодействию детского сада и семьи, развивающими новое качество отношений воспитывающих взрослых и детей;</a:t>
            </a:r>
          </a:p>
          <a:p>
            <a:r>
              <a:rPr lang="ru-RU" dirty="0" smtClean="0"/>
              <a:t>обнаружить ресурсы преодоления барьеров общения с родителями воспитанников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71480"/>
            <a:ext cx="8286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2060"/>
                </a:solidFill>
              </a:rPr>
              <a:t>Проблемное поле взаимодействия детского сада и современной семьи</a:t>
            </a:r>
            <a:endParaRPr lang="ru-RU" sz="3200" i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2500306"/>
            <a:ext cx="79296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Говорят, обращаются, но не слышат друг друга, не откликаются….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Требуют ответственности от другого, но желают снять ответственность с себя…..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Критика превалирует, напряжение растет! Неизбежны жалобы и конфликты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642918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Педагоги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857364"/>
            <a:ext cx="85011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низкий культурный уровень (общий и педагогический);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</a:rPr>
              <a:t> насыщение пространства семьи </a:t>
            </a:r>
            <a:r>
              <a:rPr lang="ru-RU" sz="2800" dirty="0" err="1" smtClean="0">
                <a:solidFill>
                  <a:srgbClr val="002060"/>
                </a:solidFill>
              </a:rPr>
              <a:t>отрица-тельной</a:t>
            </a:r>
            <a:r>
              <a:rPr lang="ru-RU" sz="2800" dirty="0" smtClean="0">
                <a:solidFill>
                  <a:srgbClr val="002060"/>
                </a:solidFill>
              </a:rPr>
              <a:t> информацией, неспособность контролировать её потоки;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</a:rPr>
              <a:t> Доминирование в семье материальных ценностей над духовными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</a:rPr>
              <a:t>Отсутствие заинтересованности в личностном развитии ребенка, нежелание решать его проблемы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1000108"/>
            <a:ext cx="81439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</a:rPr>
              <a:t>Перенос ответственности в воспитании ребенка на плечи детского сада;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</a:rPr>
              <a:t>Пассивность в установлении контактов с образовательным учреждением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857232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Родители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857364"/>
            <a:ext cx="82868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</a:rPr>
              <a:t> отсутствие всестороннего внимания к ребенку, его физическому и </a:t>
            </a:r>
            <a:r>
              <a:rPr lang="ru-RU" sz="2800" dirty="0" err="1" smtClean="0">
                <a:solidFill>
                  <a:srgbClr val="002060"/>
                </a:solidFill>
              </a:rPr>
              <a:t>интеллекту-альному</a:t>
            </a:r>
            <a:r>
              <a:rPr lang="ru-RU" sz="2800" dirty="0" smtClean="0">
                <a:solidFill>
                  <a:srgbClr val="002060"/>
                </a:solidFill>
              </a:rPr>
              <a:t> развитию;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</a:rPr>
              <a:t>отсутствие веры в способности ребенка;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</a:rPr>
              <a:t>слабую подготовку к школе;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</a:rPr>
              <a:t>возрастающие потребности учреждений в материальной поддержке образования со стороны семьи;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</a:rPr>
              <a:t>пассивность в установлении </a:t>
            </a:r>
            <a:r>
              <a:rPr lang="ru-RU" sz="2800" dirty="0" err="1" smtClean="0">
                <a:solidFill>
                  <a:srgbClr val="002060"/>
                </a:solidFill>
              </a:rPr>
              <a:t>разнообраз-ных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социокультурных</a:t>
            </a:r>
            <a:r>
              <a:rPr lang="ru-RU" sz="2800" dirty="0" smtClean="0">
                <a:solidFill>
                  <a:srgbClr val="002060"/>
                </a:solidFill>
              </a:rPr>
              <a:t> контактов с семьей</a:t>
            </a:r>
          </a:p>
          <a:p>
            <a:pPr>
              <a:buFont typeface="Wingdings" pitchFamily="2" charset="2"/>
              <a:buChar char="§"/>
            </a:pPr>
            <a:endParaRPr lang="ru-RU" sz="2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1285860"/>
            <a:ext cx="442915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1428736"/>
            <a:ext cx="621510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42910" y="714356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Установки ФГОС дошкольного образования: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000240"/>
            <a:ext cx="8358246" cy="3286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57224" y="1643050"/>
            <a:ext cx="75724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Стремление к взаимодействию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Стремление к сотрудничеству и сотворчеству, совместным проектам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Стремление к открытости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Стремление к диалогу, желание быть услышанными педагогами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Усталость от декларативности в общении, желание перейти от слов к делу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Стремление к пониманию связи «ребенок-мать», «ребенок-отец»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714356"/>
            <a:ext cx="6215106" cy="10715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ОСНОВНЫЕ ПРИНЦИПЫ: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571612"/>
            <a:ext cx="8215370" cy="4857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</a:rPr>
              <a:t>Содействие и сотрудничество детей и взрослых, признание </a:t>
            </a:r>
            <a:r>
              <a:rPr lang="ru-RU" sz="2800" dirty="0" smtClean="0">
                <a:solidFill>
                  <a:srgbClr val="002060"/>
                </a:solidFill>
              </a:rPr>
              <a:t>ребенка </a:t>
            </a:r>
            <a:r>
              <a:rPr lang="ru-RU" sz="2800" dirty="0" err="1" smtClean="0">
                <a:solidFill>
                  <a:srgbClr val="002060"/>
                </a:solidFill>
              </a:rPr>
              <a:t>полноцен-ным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участником (субъектом) </a:t>
            </a:r>
            <a:r>
              <a:rPr lang="ru-RU" sz="2800" dirty="0" err="1" smtClean="0">
                <a:solidFill>
                  <a:srgbClr val="002060"/>
                </a:solidFill>
              </a:rPr>
              <a:t>образова-тельных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отношений;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</a:rPr>
              <a:t>Поддержка инициативы детей в различных видах деятельности;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</a:rPr>
              <a:t>Сотрудничество организации с семьей;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</a:rPr>
              <a:t>Приобщение детей к </a:t>
            </a:r>
            <a:r>
              <a:rPr lang="ru-RU" sz="2800" dirty="0" err="1" smtClean="0">
                <a:solidFill>
                  <a:srgbClr val="002060"/>
                </a:solidFill>
              </a:rPr>
              <a:t>социокультурным</a:t>
            </a:r>
            <a:r>
              <a:rPr lang="ru-RU" sz="2800" dirty="0" smtClean="0">
                <a:solidFill>
                  <a:srgbClr val="002060"/>
                </a:solidFill>
              </a:rPr>
              <a:t> нормам, традициям семьи, общества и государства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415</TotalTime>
  <Words>375</Words>
  <PresentationFormat>Экран (4:3)</PresentationFormat>
  <Paragraphs>44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Совершенствование взаимодействия коллектива ДОУ и семьи с целью эффективного решения задач физического воспитания и оздоровления дошкольников, поиска оптимальных форм работы с родителями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Совершенствование взаимодействия коллектива ДОУ и семьи с целью эффективного решения задач физического воспитания и оздоровления дошкольников, поиска оптимальных форм работы с родителями</dc:title>
  <dc:creator>999</dc:creator>
  <cp:lastModifiedBy>Светлана</cp:lastModifiedBy>
  <cp:revision>41</cp:revision>
  <dcterms:created xsi:type="dcterms:W3CDTF">2016-02-07T14:44:01Z</dcterms:created>
  <dcterms:modified xsi:type="dcterms:W3CDTF">2016-02-16T12:12:58Z</dcterms:modified>
</cp:coreProperties>
</file>