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9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8" r:id="rId43"/>
    <p:sldId id="295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36DE0"/>
    <a:srgbClr val="45CFA1"/>
    <a:srgbClr val="760A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0E05BA-24BE-424E-8E2C-D89FB4E8BDB4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7AF0F-6092-4B88-883A-4E8ECF1EE99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7;&#1088;&#1077;&#1079;&#1077;&#1085;&#1090;&#1072;&#1094;&#1080;&#1103;%20&#1082;%20&#1082;&#1086;&#1085;&#1082;&#1091;&#1088;&#1089;&#1091;\Zvuki_s_igry_-_Sekundomer_(get-tune.net).mp3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7;&#1088;&#1077;&#1079;&#1077;&#1085;&#1090;&#1072;&#1094;&#1080;&#1103;%20&#1082;%20&#1082;&#1086;&#1085;&#1082;&#1091;&#1088;&#1089;&#1091;\Zvuki_s_igry_-_Sekundomer_(get-tune.net).mp3" TargetMode="Externa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7;&#1088;&#1077;&#1079;&#1077;&#1085;&#1090;&#1072;&#1094;&#1080;&#1103;%20&#1082;%20&#1082;&#1086;&#1085;&#1082;&#1091;&#1088;&#1089;&#1091;\Zvuki_s_igry_-_Sekundomer_(get-tune.net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jpeg"/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11" Type="http://schemas.openxmlformats.org/officeDocument/2006/relationships/image" Target="../media/image47.jpeg"/><Relationship Id="rId5" Type="http://schemas.openxmlformats.org/officeDocument/2006/relationships/image" Target="../media/image41.jpeg"/><Relationship Id="rId10" Type="http://schemas.openxmlformats.org/officeDocument/2006/relationships/image" Target="../media/image46.jpeg"/><Relationship Id="rId4" Type="http://schemas.openxmlformats.org/officeDocument/2006/relationships/image" Target="../media/image40.jpeg"/><Relationship Id="rId9" Type="http://schemas.openxmlformats.org/officeDocument/2006/relationships/image" Target="../media/image45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7;&#1088;&#1077;&#1079;&#1077;&#1085;&#1090;&#1072;&#1094;&#1080;&#1103;%20&#1082;%20&#1082;&#1086;&#1085;&#1082;&#1091;&#1088;&#1089;&#1091;\Zvuki_s_igry_-_Sekundomer_(get-tune.net)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&#1087;&#1088;&#1077;&#1079;&#1077;&#1085;&#1090;&#1072;&#1094;&#1080;&#1103;%20&#1082;%20&#1082;&#1086;&#1085;&#1082;&#1091;&#1088;&#1089;&#1091;\Zvuki_s_igry_-_Sekundomer_(get-tune.net)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5929330"/>
            <a:ext cx="4643438" cy="642942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Калимова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</a:t>
            </a:r>
            <a:r>
              <a:rPr lang="ru-RU" sz="1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воспитатель,</a:t>
            </a:r>
            <a:br>
              <a:rPr lang="ru-RU" sz="1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квалификационная категория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ctr"/>
            <a:r>
              <a:rPr lang="ru-RU" dirty="0" smtClean="0"/>
              <a:t>Массаж щёк мячиком</a:t>
            </a:r>
            <a:endParaRPr lang="ru-RU" dirty="0"/>
          </a:p>
        </p:txBody>
      </p:sp>
      <p:pic>
        <p:nvPicPr>
          <p:cNvPr id="4" name="Содержимое 3" descr="Mjach-massazhnyj-Togu3_en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260386"/>
            <a:ext cx="5904656" cy="55976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ru-RU" dirty="0" smtClean="0"/>
              <a:t>Хомяк</a:t>
            </a:r>
            <a:endParaRPr lang="ru-RU" dirty="0"/>
          </a:p>
        </p:txBody>
      </p:sp>
      <p:pic>
        <p:nvPicPr>
          <p:cNvPr id="4" name="Содержимое 3" descr="tru1-2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268760"/>
            <a:ext cx="6513609" cy="5180414"/>
          </a:xfrm>
        </p:spPr>
      </p:pic>
      <p:pic>
        <p:nvPicPr>
          <p:cNvPr id="5" name="Zvuki_s_igry_-_Sekundomer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5805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ru-RU" dirty="0" smtClean="0"/>
              <a:t>Суслик</a:t>
            </a:r>
            <a:endParaRPr lang="ru-RU" dirty="0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412776"/>
            <a:ext cx="8022298" cy="5157192"/>
          </a:xfrm>
        </p:spPr>
      </p:pic>
      <p:pic>
        <p:nvPicPr>
          <p:cNvPr id="5" name="Zvuki_s_igry_-_Sekundomer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460432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_15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420888"/>
            <a:ext cx="3312368" cy="3312368"/>
          </a:xfrm>
        </p:spPr>
      </p:pic>
      <p:pic>
        <p:nvPicPr>
          <p:cNvPr id="19458" name="Picture 2" descr="C:\Users\Admin\Desktop\domikotkrivaetsa_begemo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564904"/>
            <a:ext cx="3225704" cy="3241516"/>
          </a:xfrm>
          <a:prstGeom prst="rect">
            <a:avLst/>
          </a:prstGeom>
          <a:noFill/>
        </p:spPr>
      </p:pic>
      <p:sp>
        <p:nvSpPr>
          <p:cNvPr id="6" name="Стрелка вправо 5"/>
          <p:cNvSpPr/>
          <p:nvPr/>
        </p:nvSpPr>
        <p:spPr>
          <a:xfrm>
            <a:off x="4067944" y="3573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Zvuki_s_igry_-_Sekundomer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0039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78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ctr"/>
            <a:r>
              <a:rPr lang="ru-RU" dirty="0" smtClean="0"/>
              <a:t>Киска сердится</a:t>
            </a:r>
            <a:endParaRPr lang="ru-RU" dirty="0"/>
          </a:p>
        </p:txBody>
      </p:sp>
      <p:pic>
        <p:nvPicPr>
          <p:cNvPr id="4" name="Содержимое 3" descr="foto_1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052736"/>
            <a:ext cx="5517232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Насос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340768"/>
            <a:ext cx="7227795" cy="52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1018456" cy="1847088"/>
          </a:xfrm>
        </p:spPr>
        <p:txBody>
          <a:bodyPr>
            <a:noAutofit/>
          </a:bodyPr>
          <a:lstStyle/>
          <a:p>
            <a:pPr algn="ctr"/>
            <a:r>
              <a:rPr lang="ru-RU" sz="10400" b="1" dirty="0" smtClean="0">
                <a:solidFill>
                  <a:srgbClr val="FF0000"/>
                </a:solidFill>
              </a:rPr>
              <a:t>А</a:t>
            </a:r>
            <a:endParaRPr lang="ru-RU" sz="10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87fc6addab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073537"/>
            <a:ext cx="3285331" cy="47844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19778E-6 L 0.7566 -0.0023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666528" cy="1143000"/>
          </a:xfrm>
        </p:spPr>
        <p:txBody>
          <a:bodyPr>
            <a:no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О</a:t>
            </a:r>
            <a:endParaRPr lang="ru-RU" sz="10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VI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998827"/>
            <a:ext cx="3773958" cy="48591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0203E-6 L 0.7526 -0.001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522512" cy="1143000"/>
          </a:xfrm>
        </p:spPr>
        <p:txBody>
          <a:bodyPr>
            <a:no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У</a:t>
            </a:r>
            <a:endParaRPr lang="ru-RU" sz="10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988840"/>
            <a:ext cx="5249998" cy="45331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0203E-6 L 0.74479 -0.001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ru-RU" dirty="0" smtClean="0"/>
              <a:t>Цели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6612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900" b="1" i="1" dirty="0" smtClean="0"/>
              <a:t>Образовательные</a:t>
            </a:r>
            <a:r>
              <a:rPr lang="ru-RU" sz="5900" b="1" dirty="0" smtClean="0"/>
              <a:t>:</a:t>
            </a:r>
          </a:p>
          <a:p>
            <a:pPr>
              <a:buNone/>
            </a:pPr>
            <a:r>
              <a:rPr lang="ru-RU" sz="5900" dirty="0" smtClean="0"/>
              <a:t>- автоматизация звука [С] в слогах, словах, предложениях и стихах;</a:t>
            </a:r>
          </a:p>
          <a:p>
            <a:pPr>
              <a:buNone/>
            </a:pPr>
            <a:r>
              <a:rPr lang="ru-RU" sz="5900" dirty="0" smtClean="0"/>
              <a:t>- уточнять и обогащать словарный запас;</a:t>
            </a:r>
          </a:p>
          <a:p>
            <a:pPr>
              <a:buNone/>
            </a:pPr>
            <a:r>
              <a:rPr lang="ru-RU" sz="5900" dirty="0" smtClean="0"/>
              <a:t>- формировать навыки звукового анализа и синтеза;</a:t>
            </a:r>
          </a:p>
          <a:p>
            <a:pPr>
              <a:buNone/>
            </a:pPr>
            <a:r>
              <a:rPr lang="ru-RU" sz="5900" dirty="0" smtClean="0"/>
              <a:t>- развивать грамматический строй речи – употребление существительных в развитии фонематического слуха, навыков звукового анализа и синтеза;</a:t>
            </a:r>
          </a:p>
          <a:p>
            <a:pPr>
              <a:buNone/>
            </a:pPr>
            <a:r>
              <a:rPr lang="ru-RU" sz="5900" dirty="0" smtClean="0"/>
              <a:t>- развивать просодическую сторону речи.</a:t>
            </a:r>
          </a:p>
          <a:p>
            <a:pPr>
              <a:buNone/>
            </a:pPr>
            <a:r>
              <a:rPr lang="ru-RU" sz="5900" b="1" i="1" dirty="0" smtClean="0"/>
              <a:t>Коррекционные</a:t>
            </a:r>
            <a:r>
              <a:rPr lang="ru-RU" sz="5900" b="1" dirty="0" smtClean="0"/>
              <a:t>:</a:t>
            </a:r>
          </a:p>
          <a:p>
            <a:pPr>
              <a:buNone/>
            </a:pPr>
            <a:r>
              <a:rPr lang="ru-RU" sz="5900" dirty="0" smtClean="0"/>
              <a:t>- развивать фонематический слух, фонематический анализ и синтез слов;</a:t>
            </a:r>
          </a:p>
          <a:p>
            <a:pPr>
              <a:buNone/>
            </a:pPr>
            <a:r>
              <a:rPr lang="ru-RU" sz="5900" dirty="0" smtClean="0"/>
              <a:t>- развивать общую, мелкую, артикуляционную моторику, правильное речевое дыхание;</a:t>
            </a:r>
          </a:p>
          <a:p>
            <a:pPr>
              <a:buNone/>
            </a:pPr>
            <a:r>
              <a:rPr lang="ru-RU" sz="5900" dirty="0" smtClean="0"/>
              <a:t>- развивать внимание и память.</a:t>
            </a:r>
          </a:p>
          <a:p>
            <a:pPr>
              <a:buNone/>
            </a:pPr>
            <a:r>
              <a:rPr lang="ru-RU" sz="5900" b="1" i="1" dirty="0" smtClean="0"/>
              <a:t>Воспитательные</a:t>
            </a:r>
            <a:r>
              <a:rPr lang="ru-RU" sz="5900" b="1" dirty="0" smtClean="0"/>
              <a:t>:</a:t>
            </a:r>
          </a:p>
          <a:p>
            <a:pPr>
              <a:buNone/>
            </a:pPr>
            <a:r>
              <a:rPr lang="ru-RU" sz="5900" dirty="0" smtClean="0"/>
              <a:t>- формировать положительную мотивацию на занятии;</a:t>
            </a:r>
          </a:p>
          <a:p>
            <a:pPr>
              <a:buNone/>
            </a:pPr>
            <a:r>
              <a:rPr lang="ru-RU" sz="5900" dirty="0" smtClean="0"/>
              <a:t>- формировать самоконтроль за речью;</a:t>
            </a:r>
          </a:p>
          <a:p>
            <a:pPr>
              <a:buNone/>
            </a:pPr>
            <a:r>
              <a:rPr lang="ru-RU" sz="5900" dirty="0" smtClean="0"/>
              <a:t>- формировать коммуникативные навыки.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06488" cy="1143000"/>
          </a:xfrm>
        </p:spPr>
        <p:txBody>
          <a:bodyPr>
            <a:no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И</a:t>
            </a:r>
            <a:endParaRPr lang="ru-RU" sz="10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2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40040"/>
            <a:ext cx="5078908" cy="50179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0203E-6 L 0.78021 -0.001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666528" cy="1143000"/>
          </a:xfrm>
        </p:spPr>
        <p:txBody>
          <a:bodyPr>
            <a:no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Ы</a:t>
            </a:r>
            <a:endParaRPr lang="ru-RU" sz="10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4249439" cy="44553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0203E-6 L 0.76041 -0.0011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1378496" cy="1143000"/>
          </a:xfrm>
        </p:spPr>
        <p:txBody>
          <a:bodyPr>
            <a:noAutofit/>
          </a:bodyPr>
          <a:lstStyle/>
          <a:p>
            <a:r>
              <a:rPr lang="ru-RU" sz="10400" dirty="0" smtClean="0">
                <a:solidFill>
                  <a:srgbClr val="FF0000"/>
                </a:solidFill>
              </a:rPr>
              <a:t>Э</a:t>
            </a:r>
            <a:endParaRPr lang="ru-RU" sz="10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32492" y="2204864"/>
            <a:ext cx="4973306" cy="46531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0203E-6 L 0.76059 0.0094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Автоматизация звука </a:t>
            </a:r>
            <a:r>
              <a:rPr lang="en-US" sz="3600" dirty="0" smtClean="0"/>
              <a:t>[</a:t>
            </a:r>
            <a:r>
              <a:rPr lang="ru-RU" sz="3600" dirty="0" smtClean="0"/>
              <a:t>с</a:t>
            </a:r>
            <a:r>
              <a:rPr lang="en-US" sz="3600" dirty="0" smtClean="0"/>
              <a:t>]</a:t>
            </a:r>
            <a:r>
              <a:rPr lang="ru-RU" sz="3600" dirty="0" smtClean="0"/>
              <a:t> в слогах + пальчиковая гимнастика (повторение звука с загибанием пальцев в кулачок)</a:t>
            </a:r>
            <a:endParaRPr lang="ru-RU" sz="3600" dirty="0"/>
          </a:p>
        </p:txBody>
      </p:sp>
      <p:pic>
        <p:nvPicPr>
          <p:cNvPr id="4" name="Содержимое 3" descr="palchiki-zaichi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412776"/>
            <a:ext cx="4822598" cy="5107621"/>
          </a:xfrm>
        </p:spPr>
      </p:pic>
      <p:sp>
        <p:nvSpPr>
          <p:cNvPr id="5" name="TextBox 4"/>
          <p:cNvSpPr txBox="1"/>
          <p:nvPr/>
        </p:nvSpPr>
        <p:spPr>
          <a:xfrm>
            <a:off x="1691680" y="3212976"/>
            <a:ext cx="1104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556792"/>
            <a:ext cx="1224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060848"/>
            <a:ext cx="1152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1772816"/>
            <a:ext cx="1368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4869160"/>
            <a:ext cx="1253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СА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lchiki-zaichi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764704"/>
            <a:ext cx="5398662" cy="5717731"/>
          </a:xfrm>
        </p:spPr>
      </p:pic>
      <p:sp>
        <p:nvSpPr>
          <p:cNvPr id="6" name="TextBox 5"/>
          <p:cNvSpPr txBox="1"/>
          <p:nvPr/>
        </p:nvSpPr>
        <p:spPr>
          <a:xfrm>
            <a:off x="1043608" y="2996952"/>
            <a:ext cx="11676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СО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1484784"/>
            <a:ext cx="11676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СО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6" y="1916832"/>
            <a:ext cx="11676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СО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1484784"/>
            <a:ext cx="11676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СО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3140968"/>
            <a:ext cx="11676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СО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lchiki-zaichi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548680"/>
            <a:ext cx="5470670" cy="5793995"/>
          </a:xfrm>
        </p:spPr>
      </p:pic>
      <p:sp>
        <p:nvSpPr>
          <p:cNvPr id="5" name="TextBox 4"/>
          <p:cNvSpPr txBox="1"/>
          <p:nvPr/>
        </p:nvSpPr>
        <p:spPr>
          <a:xfrm>
            <a:off x="1619672" y="2852936"/>
            <a:ext cx="1104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СУ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196752"/>
            <a:ext cx="11047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СУ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1628800"/>
            <a:ext cx="11047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СУ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1556792"/>
            <a:ext cx="11047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СУ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2996952"/>
            <a:ext cx="11047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СУ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lchiki-zaichi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764704"/>
            <a:ext cx="5398662" cy="5717732"/>
          </a:xfrm>
        </p:spPr>
      </p:pic>
      <p:sp>
        <p:nvSpPr>
          <p:cNvPr id="5" name="TextBox 4"/>
          <p:cNvSpPr txBox="1"/>
          <p:nvPr/>
        </p:nvSpPr>
        <p:spPr>
          <a:xfrm>
            <a:off x="899592" y="2780928"/>
            <a:ext cx="1313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СЫ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268760"/>
            <a:ext cx="1313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СЫ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404664"/>
            <a:ext cx="1313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СЫ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412776"/>
            <a:ext cx="1313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СЫ</a:t>
            </a:r>
            <a:endParaRPr lang="ru-RU" sz="5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3140968"/>
            <a:ext cx="13131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СЫ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lchiki-zaichik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476672"/>
            <a:ext cx="5623723" cy="5956094"/>
          </a:xfrm>
        </p:spPr>
      </p:pic>
      <p:sp>
        <p:nvSpPr>
          <p:cNvPr id="5" name="TextBox 4"/>
          <p:cNvSpPr txBox="1"/>
          <p:nvPr/>
        </p:nvSpPr>
        <p:spPr>
          <a:xfrm>
            <a:off x="1403648" y="2996952"/>
            <a:ext cx="112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СЭ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1124744"/>
            <a:ext cx="11213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СЭ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0"/>
            <a:ext cx="11213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СЭ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196752"/>
            <a:ext cx="11213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СЭ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2852936"/>
            <a:ext cx="11213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СЭ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Разгибание пальцев в обратных слогах :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«АС-АС-АС-АС-АС»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7658" y="1844824"/>
            <a:ext cx="3259338" cy="45728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«ОС-ОС-ОС-ОС-ОС»</a:t>
            </a:r>
            <a:endParaRPr lang="ru-RU" sz="5400" dirty="0"/>
          </a:p>
        </p:txBody>
      </p:sp>
      <p:pic>
        <p:nvPicPr>
          <p:cNvPr id="4" name="Содержимое 3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3659212" cy="51338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Оборудование: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sz="4000" dirty="0" smtClean="0"/>
              <a:t>зеркало,</a:t>
            </a:r>
            <a:r>
              <a:rPr lang="ru-RU" sz="4000" b="1" dirty="0" smtClean="0"/>
              <a:t> </a:t>
            </a:r>
          </a:p>
          <a:p>
            <a:r>
              <a:rPr lang="ru-RU" sz="4000" dirty="0" smtClean="0"/>
              <a:t>массажные ёжики, </a:t>
            </a:r>
          </a:p>
          <a:p>
            <a:r>
              <a:rPr lang="ru-RU" sz="4000" dirty="0" smtClean="0"/>
              <a:t>мяч.</a:t>
            </a:r>
          </a:p>
          <a:p>
            <a:pPr>
              <a:buNone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36DE0"/>
                </a:solidFill>
              </a:rPr>
              <a:t>«УС-УС-УС-УС-УС»</a:t>
            </a:r>
            <a:endParaRPr lang="ru-RU" sz="5400" dirty="0">
              <a:solidFill>
                <a:srgbClr val="F36DE0"/>
              </a:solidFill>
            </a:endParaRPr>
          </a:p>
        </p:txBody>
      </p:sp>
      <p:pic>
        <p:nvPicPr>
          <p:cNvPr id="4" name="Содержимое 3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556792"/>
            <a:ext cx="3515196" cy="4931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45CFA1"/>
                </a:solidFill>
              </a:rPr>
              <a:t>«ЫС-ЫС-ЫС-ЫС-ЫС»</a:t>
            </a:r>
            <a:endParaRPr lang="ru-RU" sz="5400" dirty="0">
              <a:solidFill>
                <a:srgbClr val="45CFA1"/>
              </a:solidFill>
            </a:endParaRPr>
          </a:p>
        </p:txBody>
      </p:sp>
      <p:pic>
        <p:nvPicPr>
          <p:cNvPr id="4" name="Содержимое 3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628800"/>
            <a:ext cx="3515196" cy="4931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«ЭС-ЭС-ЭС-ЭС-ЭС»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3443188" cy="4830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  <a:t>СА-СО-СУ-СЫ-СЭ</a:t>
            </a:r>
            <a:endParaRPr lang="ru-RU" sz="5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p14_clip_image1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068960"/>
            <a:ext cx="8363423" cy="3345369"/>
          </a:xfrm>
        </p:spPr>
      </p:pic>
      <p:sp>
        <p:nvSpPr>
          <p:cNvPr id="5" name="Овал 4"/>
          <p:cNvSpPr/>
          <p:nvPr/>
        </p:nvSpPr>
        <p:spPr>
          <a:xfrm>
            <a:off x="4211960" y="5733256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АС-ОС-УС-ЫС-ЭС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p14_clip_image1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924944"/>
            <a:ext cx="8543443" cy="34173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36DE0"/>
                </a:solidFill>
              </a:rPr>
              <a:t>СТА-СТО-СТУ-СТЫ</a:t>
            </a:r>
            <a:endParaRPr lang="ru-RU" sz="6000" dirty="0">
              <a:solidFill>
                <a:srgbClr val="F36DE0"/>
              </a:solidFill>
            </a:endParaRPr>
          </a:p>
        </p:txBody>
      </p:sp>
      <p:pic>
        <p:nvPicPr>
          <p:cNvPr id="4" name="Содержимое 3" descr="87222-i_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9227" y="1844824"/>
            <a:ext cx="5153209" cy="50131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Хлопни в ладоши, </a:t>
            </a:r>
            <a:br>
              <a:rPr lang="ru-RU" dirty="0" smtClean="0"/>
            </a:br>
            <a:r>
              <a:rPr lang="ru-RU" dirty="0" smtClean="0"/>
              <a:t>когда услышишь звук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4" name="Содержимое 3" descr="1582_html_m38e985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772816"/>
            <a:ext cx="4747161" cy="4453522"/>
          </a:xfrm>
        </p:spPr>
      </p:pic>
      <p:sp>
        <p:nvSpPr>
          <p:cNvPr id="5" name="TextBox 4"/>
          <p:cNvSpPr txBox="1"/>
          <p:nvPr/>
        </p:nvSpPr>
        <p:spPr>
          <a:xfrm>
            <a:off x="1" y="58772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Ш – С – З – С – Ж – З – Ш – С – З – С – 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Подними карточку, когда услышишь слова со звуком </a:t>
            </a:r>
            <a:r>
              <a:rPr lang="en-US" sz="4000" dirty="0" smtClean="0"/>
              <a:t>[c]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4000" dirty="0" smtClean="0"/>
              <a:t> </a:t>
            </a:r>
            <a:r>
              <a:rPr lang="ru-RU" sz="4000" dirty="0" smtClean="0"/>
              <a:t>в середине слова</a:t>
            </a:r>
            <a:endParaRPr lang="ru-RU" sz="4000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686386"/>
            <a:ext cx="4104456" cy="5171614"/>
          </a:xfrm>
        </p:spPr>
      </p:pic>
      <p:sp>
        <p:nvSpPr>
          <p:cNvPr id="5" name="Прямоугольник 4"/>
          <p:cNvSpPr/>
          <p:nvPr/>
        </p:nvSpPr>
        <p:spPr>
          <a:xfrm>
            <a:off x="3563888" y="3356992"/>
            <a:ext cx="2282552" cy="1490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Шапка, оса, зайка, санки, посуда, ботинки, косы, туфли, песок, шуба, осока, цыплёнок, фасоль, санки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Карточку со звуком 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 smtClean="0"/>
              <a:t> положи слева, а со звуком </a:t>
            </a:r>
            <a:r>
              <a:rPr lang="en-US" dirty="0" smtClean="0"/>
              <a:t>[</a:t>
            </a:r>
            <a:r>
              <a:rPr lang="ru-RU" dirty="0" err="1" smtClean="0"/>
              <a:t>ш</a:t>
            </a:r>
            <a:r>
              <a:rPr lang="en-US" dirty="0" smtClean="0"/>
              <a:t>]</a:t>
            </a:r>
            <a:r>
              <a:rPr lang="ru-RU" dirty="0" smtClean="0"/>
              <a:t> - справа</a:t>
            </a:r>
            <a:endParaRPr lang="ru-RU" dirty="0"/>
          </a:p>
        </p:txBody>
      </p:sp>
      <p:pic>
        <p:nvPicPr>
          <p:cNvPr id="20482" name="Picture 2" descr="http://img2.wildberries.ru/big/new/710000/71659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700808"/>
            <a:ext cx="1998222" cy="2664296"/>
          </a:xfrm>
          <a:prstGeom prst="rect">
            <a:avLst/>
          </a:prstGeom>
          <a:noFill/>
        </p:spPr>
      </p:pic>
      <p:pic>
        <p:nvPicPr>
          <p:cNvPr id="20496" name="Picture 16" descr="http://dayfun.ru/wp-content/uploads/2012/12/%D0%BA%D0%B0%D0%BA-%D1%80%D0%B8%D1%81%D0%BE%D0%B2%D0%B0%D1%82%D1%8C-%D0%BA%D1%80%D1%8B%D1%81%D1%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489848"/>
            <a:ext cx="2140001" cy="1368152"/>
          </a:xfrm>
          <a:prstGeom prst="rect">
            <a:avLst/>
          </a:prstGeom>
          <a:noFill/>
        </p:spPr>
      </p:pic>
      <p:pic>
        <p:nvPicPr>
          <p:cNvPr id="20492" name="Picture 12" descr="http://4.bp.blogspot.com/-NEi9Y-44GMo/UbScAGpixkI/AAAAAAAAAFA/O0Z023hUHKM/s1600/68be246f98b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149081"/>
            <a:ext cx="2016224" cy="1539146"/>
          </a:xfrm>
          <a:prstGeom prst="rect">
            <a:avLst/>
          </a:prstGeom>
          <a:noFill/>
        </p:spPr>
      </p:pic>
      <p:pic>
        <p:nvPicPr>
          <p:cNvPr id="20494" name="Picture 14" descr="http://files.builderclub.com/uploads/articles/krysha-doma-cherdachnaya-ili-mansardnaya-krysha-doma/krysha-big-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933056"/>
            <a:ext cx="1793456" cy="1368151"/>
          </a:xfrm>
          <a:prstGeom prst="rect">
            <a:avLst/>
          </a:prstGeom>
          <a:noFill/>
        </p:spPr>
      </p:pic>
      <p:pic>
        <p:nvPicPr>
          <p:cNvPr id="4" name="Содержимое 3" descr="128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2411760" y="1988840"/>
            <a:ext cx="2125009" cy="19921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6654E-6 L -0.40937 -0.0071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0536E-6 L 0.55087 0.01063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3235E-6 L -0.37691 -0.00116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ctr"/>
            <a:r>
              <a:rPr lang="ru-RU" dirty="0" smtClean="0"/>
              <a:t>Игра «Назови ласково»</a:t>
            </a:r>
            <a:endParaRPr lang="ru-RU" dirty="0"/>
          </a:p>
        </p:txBody>
      </p:sp>
      <p:pic>
        <p:nvPicPr>
          <p:cNvPr id="4" name="Содержимое 3" descr="96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836712"/>
            <a:ext cx="4210544" cy="5618594"/>
          </a:xfrm>
        </p:spPr>
      </p:pic>
      <p:sp>
        <p:nvSpPr>
          <p:cNvPr id="5" name="TextBox 4"/>
          <p:cNvSpPr txBox="1"/>
          <p:nvPr/>
        </p:nvSpPr>
        <p:spPr>
          <a:xfrm>
            <a:off x="0" y="2887682"/>
            <a:ext cx="297357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Куст – кустик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Нос…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Ус…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Сом…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Самолёт…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Кот…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>Сад…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242088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Снег растаял! Снег растаял!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Эта новость не простая!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Это значит – наступает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/>
              <a:t>Настоящая весна!</a:t>
            </a:r>
            <a:endParaRPr lang="ru-RU" sz="3200" b="1" dirty="0"/>
          </a:p>
        </p:txBody>
      </p:sp>
      <p:pic>
        <p:nvPicPr>
          <p:cNvPr id="4" name="Содержимое 3" descr="84148519_ves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9983" y="2708920"/>
            <a:ext cx="5140613" cy="3861172"/>
          </a:xfrm>
        </p:spPr>
      </p:pic>
      <p:sp>
        <p:nvSpPr>
          <p:cNvPr id="6" name="TextBox 5"/>
          <p:cNvSpPr txBox="1"/>
          <p:nvPr/>
        </p:nvSpPr>
        <p:spPr>
          <a:xfrm>
            <a:off x="1979712" y="580526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ПОД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>
                <a:solidFill>
                  <a:schemeClr val="bg1"/>
                </a:solidFill>
              </a:rPr>
              <a:t>НЕЖНИК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 с движениями</a:t>
            </a:r>
            <a:endParaRPr lang="ru-RU" dirty="0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38512" y="3205956"/>
            <a:ext cx="2466975" cy="1847850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364088" y="4437112"/>
            <a:ext cx="108012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364088" y="4149080"/>
            <a:ext cx="129614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436096" y="3573016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2771800" y="3645024"/>
            <a:ext cx="100811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843808" y="429309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771800" y="4509120"/>
            <a:ext cx="108012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78" name="Picture 2" descr="http://magazin-karnaval.ru/media/catalog/product/cache/5/image/700x700/9df78eab33525d08d6e5fb8d27136e95/images/items/1022/3078d8d5e1552dbb136f28227dfc88a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952678">
            <a:off x="6223706" y="3242616"/>
            <a:ext cx="2581636" cy="2581636"/>
          </a:xfrm>
          <a:prstGeom prst="rect">
            <a:avLst/>
          </a:prstGeom>
          <a:noFill/>
        </p:spPr>
      </p:pic>
      <p:pic>
        <p:nvPicPr>
          <p:cNvPr id="50182" name="Picture 6" descr="http://getimg.germany.ru/g/http%3A/de.fishki.net/picsw/042008/28/bonusi/cats/t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313571"/>
            <a:ext cx="7415386" cy="5544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Замени первый звук на звук </a:t>
            </a:r>
            <a:r>
              <a:rPr lang="en-US" dirty="0" smtClean="0"/>
              <a:t>[c]</a:t>
            </a:r>
            <a:endParaRPr lang="ru-RU" dirty="0"/>
          </a:p>
        </p:txBody>
      </p:sp>
      <p:pic>
        <p:nvPicPr>
          <p:cNvPr id="4" name="Содержимое 3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2057400" cy="2228850"/>
          </a:xfrm>
        </p:spPr>
      </p:pic>
      <p:pic>
        <p:nvPicPr>
          <p:cNvPr id="52228" name="Picture 4" descr="http://www.missfit.ru/pohudenie/i/pishchevaya-soda-dlya-pokhuden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2133459" cy="3170366"/>
          </a:xfrm>
          <a:prstGeom prst="rect">
            <a:avLst/>
          </a:prstGeom>
          <a:noFill/>
        </p:spPr>
      </p:pic>
      <p:pic>
        <p:nvPicPr>
          <p:cNvPr id="52230" name="Picture 6" descr="https://encrypted-tbn2.gstatic.com/images?q=tbn:ANd9GcSSCQPQqqfeFhkW2AaxVbJQXOPBBChGr6sbwc4qZpIGshBvtBXgeFngHtu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412776"/>
            <a:ext cx="2390775" cy="2016224"/>
          </a:xfrm>
          <a:prstGeom prst="rect">
            <a:avLst/>
          </a:prstGeom>
          <a:noFill/>
        </p:spPr>
      </p:pic>
      <p:pic>
        <p:nvPicPr>
          <p:cNvPr id="52232" name="Picture 8" descr="http://symbolsbook.ru/images/S/Sol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412776"/>
            <a:ext cx="2939102" cy="2592288"/>
          </a:xfrm>
          <a:prstGeom prst="rect">
            <a:avLst/>
          </a:prstGeom>
          <a:noFill/>
        </p:spPr>
      </p:pic>
      <p:pic>
        <p:nvPicPr>
          <p:cNvPr id="52234" name="Picture 10" descr="http://baby.disney.ru/uploads/2013/03/%D0%A5%D0%B0%D0%BB%D0%B0%D1%82-%C2%AB%D0%9F%D1%80%D0%B8%D0%BD%D1%86%D0%B5%D1%81%D1%81%D1%8B-Disney%C2%BB-%D0%A0%D0%B0%D0%BF%D1%83%D0%BD%D1%86%D0%B5%D0%BB%D1%8C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1670" y="1268760"/>
            <a:ext cx="2569367" cy="3024336"/>
          </a:xfrm>
          <a:prstGeom prst="rect">
            <a:avLst/>
          </a:prstGeom>
          <a:noFill/>
        </p:spPr>
      </p:pic>
      <p:pic>
        <p:nvPicPr>
          <p:cNvPr id="52236" name="Picture 12" descr="http://ovkuse.ru/img/food-pictures_448ab7d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1484784"/>
            <a:ext cx="3878796" cy="2585864"/>
          </a:xfrm>
          <a:prstGeom prst="rect">
            <a:avLst/>
          </a:prstGeom>
          <a:noFill/>
        </p:spPr>
      </p:pic>
      <p:pic>
        <p:nvPicPr>
          <p:cNvPr id="52238" name="Picture 14" descr="https://encrypted-tbn3.gstatic.com/images?q=tbn:ANd9GcSa2AlJjfjh5RFYnM_TjuXtVDgc6CnNZTes5txhTTn9CEgrUnUMTsWuFq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4365104"/>
            <a:ext cx="2286000" cy="2000251"/>
          </a:xfrm>
          <a:prstGeom prst="rect">
            <a:avLst/>
          </a:prstGeom>
          <a:noFill/>
        </p:spPr>
      </p:pic>
      <p:pic>
        <p:nvPicPr>
          <p:cNvPr id="52240" name="Picture 16" descr="http://euro-som.de/img/som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324544" y="4365104"/>
            <a:ext cx="4261696" cy="2088232"/>
          </a:xfrm>
          <a:prstGeom prst="rect">
            <a:avLst/>
          </a:prstGeom>
          <a:noFill/>
        </p:spPr>
      </p:pic>
      <p:pic>
        <p:nvPicPr>
          <p:cNvPr id="52242" name="Picture 18" descr="http://vashaspina.ru/wp-content/uploads/2013/01/%D0%91%D0%BE%D0%BB%D0%B8%D1%82-%D0%BB%D0%B5%D0%B2%D1%8B%D0%B9-%D0%B1%D0%BE%D0%BA-%D1%81%D0%BE-%D1%81%D0%BF%D0%B8%D0%BD%D1%8B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60032" y="4725144"/>
            <a:ext cx="2857500" cy="1724025"/>
          </a:xfrm>
          <a:prstGeom prst="rect">
            <a:avLst/>
          </a:prstGeom>
          <a:noFill/>
        </p:spPr>
      </p:pic>
      <p:pic>
        <p:nvPicPr>
          <p:cNvPr id="52248" name="Picture 24" descr="http://img1.liveinternet.ru/images/attach/c/5/86/513/86513213_juic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5976" y="4171949"/>
            <a:ext cx="4048125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Чистоговорки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Содержимое 3" descr="pH2dGh5p2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8007260" cy="5805264"/>
          </a:xfrm>
        </p:spPr>
      </p:pic>
      <p:sp>
        <p:nvSpPr>
          <p:cNvPr id="5" name="Прямоугольник 4"/>
          <p:cNvSpPr/>
          <p:nvPr/>
        </p:nvSpPr>
        <p:spPr>
          <a:xfrm>
            <a:off x="2483768" y="1268760"/>
            <a:ext cx="410445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ctr"/>
            <a:r>
              <a:rPr lang="ru-RU" dirty="0" smtClean="0"/>
              <a:t>Выучи стихотворение:</a:t>
            </a:r>
            <a:endParaRPr lang="ru-RU" dirty="0"/>
          </a:p>
        </p:txBody>
      </p:sp>
      <p:pic>
        <p:nvPicPr>
          <p:cNvPr id="7" name="Содержимое 6" descr="загруженное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876" y="2204864"/>
            <a:ext cx="8001125" cy="4653136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908720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/>
              <a:t>Слонёнок удивил ребят,</a:t>
            </a:r>
          </a:p>
          <a:p>
            <a:pPr algn="ctr">
              <a:buNone/>
            </a:pPr>
            <a:r>
              <a:rPr lang="ru-RU" sz="3200" dirty="0" smtClean="0"/>
              <a:t>Слоненок стал на самокат,</a:t>
            </a:r>
          </a:p>
          <a:p>
            <a:pPr algn="ctr">
              <a:buNone/>
            </a:pPr>
            <a:r>
              <a:rPr lang="ru-RU" sz="3200" dirty="0" smtClean="0"/>
              <a:t>Немножко покатался –</a:t>
            </a:r>
          </a:p>
          <a:p>
            <a:pPr algn="ctr">
              <a:buNone/>
            </a:pPr>
            <a:r>
              <a:rPr lang="ru-RU" sz="3200" dirty="0" smtClean="0"/>
              <a:t>И самокат сломался.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pic>
        <p:nvPicPr>
          <p:cNvPr id="4" name="Содержимое 3" descr="foto_15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268760"/>
            <a:ext cx="4889698" cy="4889698"/>
          </a:xfrm>
        </p:spPr>
      </p:pic>
      <p:sp>
        <p:nvSpPr>
          <p:cNvPr id="5" name="TextBox 4"/>
          <p:cNvSpPr txBox="1"/>
          <p:nvPr/>
        </p:nvSpPr>
        <p:spPr>
          <a:xfrm>
            <a:off x="2627784" y="594928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ЗАБОРЧИК</a:t>
            </a:r>
            <a:endParaRPr lang="ru-RU" sz="3600" dirty="0"/>
          </a:p>
        </p:txBody>
      </p:sp>
      <p:pic>
        <p:nvPicPr>
          <p:cNvPr id="6" name="Zvuki_s_igry_-_Sekundomer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84368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rubochka_hoboto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620688"/>
            <a:ext cx="5427668" cy="5454405"/>
          </a:xfrm>
        </p:spPr>
      </p:pic>
      <p:sp>
        <p:nvSpPr>
          <p:cNvPr id="5" name="TextBox 4"/>
          <p:cNvSpPr txBox="1"/>
          <p:nvPr/>
        </p:nvSpPr>
        <p:spPr>
          <a:xfrm>
            <a:off x="2771800" y="6021288"/>
            <a:ext cx="3599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ТРУБОЧКА</a:t>
            </a:r>
            <a:endParaRPr lang="ru-RU" sz="3600" dirty="0"/>
          </a:p>
        </p:txBody>
      </p:sp>
      <p:pic>
        <p:nvPicPr>
          <p:cNvPr id="6" name="Zvuki_s_igry_-_Sekundomer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4035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Заборчик - трубочка</a:t>
            </a:r>
            <a:endParaRPr lang="ru-RU" dirty="0"/>
          </a:p>
        </p:txBody>
      </p:sp>
      <p:pic>
        <p:nvPicPr>
          <p:cNvPr id="4" name="Содержимое 3" descr="foto_1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3521546" cy="3521546"/>
          </a:xfrm>
        </p:spPr>
      </p:pic>
      <p:sp>
        <p:nvSpPr>
          <p:cNvPr id="5" name="Стрелка вправо 4"/>
          <p:cNvSpPr/>
          <p:nvPr/>
        </p:nvSpPr>
        <p:spPr>
          <a:xfrm>
            <a:off x="4139952" y="29249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4067944" y="450912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vashgolos7.ru/wp-content/uploads/2013/10/trubochka_hobot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348880"/>
            <a:ext cx="3581640" cy="3599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okysaev_yazu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404657"/>
            <a:ext cx="5237661" cy="64533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3559808" cy="4752528"/>
          </a:xfrm>
        </p:spPr>
      </p:pic>
      <p:sp>
        <p:nvSpPr>
          <p:cNvPr id="5" name="TextBox 4"/>
          <p:cNvSpPr txBox="1"/>
          <p:nvPr/>
        </p:nvSpPr>
        <p:spPr>
          <a:xfrm>
            <a:off x="0" y="6021288"/>
            <a:ext cx="900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«Забиваем гол в ворота»</a:t>
            </a:r>
            <a:endParaRPr lang="ru-RU" sz="3600" dirty="0"/>
          </a:p>
        </p:txBody>
      </p:sp>
      <p:pic>
        <p:nvPicPr>
          <p:cNvPr id="18434" name="Picture 2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908720"/>
            <a:ext cx="3854152" cy="3854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344</Words>
  <Application>Microsoft Office PowerPoint</Application>
  <PresentationFormat>Экран (4:3)</PresentationFormat>
  <Paragraphs>88</Paragraphs>
  <Slides>43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Поток</vt:lpstr>
      <vt:lpstr>Автоматизация звука [с]</vt:lpstr>
      <vt:lpstr>Цели :</vt:lpstr>
      <vt:lpstr>Оборудование:</vt:lpstr>
      <vt:lpstr>Снег растаял! Снег растаял! Эта новость не простая! Это значит – наступает Настоящая весна!</vt:lpstr>
      <vt:lpstr>Артикуляционная гимнастика</vt:lpstr>
      <vt:lpstr>Слайд 6</vt:lpstr>
      <vt:lpstr>Заборчик - трубочка</vt:lpstr>
      <vt:lpstr>Слайд 8</vt:lpstr>
      <vt:lpstr>Слайд 9</vt:lpstr>
      <vt:lpstr>Массаж щёк мячиком</vt:lpstr>
      <vt:lpstr>Хомяк</vt:lpstr>
      <vt:lpstr>Суслик</vt:lpstr>
      <vt:lpstr>Слайд 13</vt:lpstr>
      <vt:lpstr>Слайд 14</vt:lpstr>
      <vt:lpstr>Киска сердится</vt:lpstr>
      <vt:lpstr>Насос</vt:lpstr>
      <vt:lpstr>А</vt:lpstr>
      <vt:lpstr>О</vt:lpstr>
      <vt:lpstr>У</vt:lpstr>
      <vt:lpstr>И</vt:lpstr>
      <vt:lpstr>Ы</vt:lpstr>
      <vt:lpstr>Э</vt:lpstr>
      <vt:lpstr>Автоматизация звука [с] в слогах + пальчиковая гимнастика (повторение звука с загибанием пальцев в кулачок)</vt:lpstr>
      <vt:lpstr>Слайд 24</vt:lpstr>
      <vt:lpstr>Слайд 25</vt:lpstr>
      <vt:lpstr>Слайд 26</vt:lpstr>
      <vt:lpstr>Слайд 27</vt:lpstr>
      <vt:lpstr>Разгибание пальцев в обратных слогах :  «АС-АС-АС-АС-АС»</vt:lpstr>
      <vt:lpstr>«ОС-ОС-ОС-ОС-ОС»</vt:lpstr>
      <vt:lpstr>«УС-УС-УС-УС-УС»</vt:lpstr>
      <vt:lpstr>«ЫС-ЫС-ЫС-ЫС-ЫС»</vt:lpstr>
      <vt:lpstr>«ЭС-ЭС-ЭС-ЭС-ЭС»</vt:lpstr>
      <vt:lpstr>СА-СО-СУ-СЫ-СЭ</vt:lpstr>
      <vt:lpstr>АС-ОС-УС-ЫС-ЭС</vt:lpstr>
      <vt:lpstr>СТА-СТО-СТУ-СТЫ</vt:lpstr>
      <vt:lpstr>Хлопни в ладоши,  когда услышишь звук [с]</vt:lpstr>
      <vt:lpstr>Подними карточку, когда услышишь слова со звуком [c]  в середине слова</vt:lpstr>
      <vt:lpstr>Карточку со звуком  [с] положи слева, а со звуком [ш] - справа</vt:lpstr>
      <vt:lpstr>Игра «Назови ласково»</vt:lpstr>
      <vt:lpstr>Физминутка с движениями</vt:lpstr>
      <vt:lpstr>Замени первый звук на звук [c]</vt:lpstr>
      <vt:lpstr>Чистоговорки:</vt:lpstr>
      <vt:lpstr>Выучи стихотворение: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Светлана</cp:lastModifiedBy>
  <cp:revision>31</cp:revision>
  <dcterms:created xsi:type="dcterms:W3CDTF">2014-04-07T13:37:41Z</dcterms:created>
  <dcterms:modified xsi:type="dcterms:W3CDTF">2019-02-14T05:42:49Z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841756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